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87"/>
  </p:notesMasterIdLst>
  <p:sldIdLst>
    <p:sldId id="256" r:id="rId3"/>
    <p:sldId id="263" r:id="rId4"/>
    <p:sldId id="599" r:id="rId5"/>
    <p:sldId id="603" r:id="rId6"/>
    <p:sldId id="604" r:id="rId7"/>
    <p:sldId id="605" r:id="rId8"/>
    <p:sldId id="606" r:id="rId9"/>
    <p:sldId id="614" r:id="rId10"/>
    <p:sldId id="615" r:id="rId11"/>
    <p:sldId id="616" r:id="rId12"/>
    <p:sldId id="617" r:id="rId13"/>
    <p:sldId id="610" r:id="rId14"/>
    <p:sldId id="611" r:id="rId15"/>
    <p:sldId id="612" r:id="rId16"/>
    <p:sldId id="613" r:id="rId17"/>
    <p:sldId id="609" r:id="rId18"/>
    <p:sldId id="602" r:id="rId19"/>
    <p:sldId id="607" r:id="rId20"/>
    <p:sldId id="789" r:id="rId21"/>
    <p:sldId id="262" r:id="rId22"/>
    <p:sldId id="480" r:id="rId23"/>
    <p:sldId id="618" r:id="rId24"/>
    <p:sldId id="367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9" r:id="rId34"/>
    <p:sldId id="392" r:id="rId35"/>
    <p:sldId id="391" r:id="rId36"/>
    <p:sldId id="390" r:id="rId37"/>
    <p:sldId id="389" r:id="rId38"/>
    <p:sldId id="388" r:id="rId39"/>
    <p:sldId id="387" r:id="rId40"/>
    <p:sldId id="386" r:id="rId41"/>
    <p:sldId id="385" r:id="rId42"/>
    <p:sldId id="384" r:id="rId43"/>
    <p:sldId id="383" r:id="rId44"/>
    <p:sldId id="382" r:id="rId45"/>
    <p:sldId id="380" r:id="rId46"/>
    <p:sldId id="381" r:id="rId47"/>
    <p:sldId id="479" r:id="rId48"/>
    <p:sldId id="304" r:id="rId49"/>
    <p:sldId id="305" r:id="rId50"/>
    <p:sldId id="306" r:id="rId51"/>
    <p:sldId id="307" r:id="rId52"/>
    <p:sldId id="311" r:id="rId53"/>
    <p:sldId id="312" r:id="rId54"/>
    <p:sldId id="308" r:id="rId55"/>
    <p:sldId id="309" r:id="rId56"/>
    <p:sldId id="313" r:id="rId57"/>
    <p:sldId id="314" r:id="rId58"/>
    <p:sldId id="315" r:id="rId59"/>
    <p:sldId id="316" r:id="rId60"/>
    <p:sldId id="317" r:id="rId61"/>
    <p:sldId id="318" r:id="rId62"/>
    <p:sldId id="341" r:id="rId63"/>
    <p:sldId id="320" r:id="rId64"/>
    <p:sldId id="319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40" r:id="rId82"/>
    <p:sldId id="337" r:id="rId83"/>
    <p:sldId id="338" r:id="rId84"/>
    <p:sldId id="339" r:id="rId85"/>
    <p:sldId id="397" r:id="rId86"/>
    <p:sldId id="398" r:id="rId87"/>
    <p:sldId id="401" r:id="rId88"/>
    <p:sldId id="402" r:id="rId89"/>
    <p:sldId id="403" r:id="rId90"/>
    <p:sldId id="404" r:id="rId91"/>
    <p:sldId id="405" r:id="rId92"/>
    <p:sldId id="399" r:id="rId93"/>
    <p:sldId id="406" r:id="rId94"/>
    <p:sldId id="407" r:id="rId95"/>
    <p:sldId id="408" r:id="rId96"/>
    <p:sldId id="409" r:id="rId97"/>
    <p:sldId id="410" r:id="rId98"/>
    <p:sldId id="359" r:id="rId99"/>
    <p:sldId id="360" r:id="rId100"/>
    <p:sldId id="364" r:id="rId101"/>
    <p:sldId id="361" r:id="rId102"/>
    <p:sldId id="411" r:id="rId103"/>
    <p:sldId id="412" r:id="rId104"/>
    <p:sldId id="414" r:id="rId105"/>
    <p:sldId id="416" r:id="rId106"/>
    <p:sldId id="417" r:id="rId107"/>
    <p:sldId id="418" r:id="rId108"/>
    <p:sldId id="422" r:id="rId109"/>
    <p:sldId id="421" r:id="rId110"/>
    <p:sldId id="420" r:id="rId111"/>
    <p:sldId id="419" r:id="rId112"/>
    <p:sldId id="423" r:id="rId113"/>
    <p:sldId id="424" r:id="rId114"/>
    <p:sldId id="425" r:id="rId115"/>
    <p:sldId id="426" r:id="rId116"/>
    <p:sldId id="427" r:id="rId117"/>
    <p:sldId id="413" r:id="rId118"/>
    <p:sldId id="428" r:id="rId119"/>
    <p:sldId id="429" r:id="rId120"/>
    <p:sldId id="430" r:id="rId121"/>
    <p:sldId id="431" r:id="rId122"/>
    <p:sldId id="276" r:id="rId123"/>
    <p:sldId id="432" r:id="rId124"/>
    <p:sldId id="435" r:id="rId125"/>
    <p:sldId id="436" r:id="rId126"/>
    <p:sldId id="438" r:id="rId127"/>
    <p:sldId id="439" r:id="rId128"/>
    <p:sldId id="440" r:id="rId129"/>
    <p:sldId id="441" r:id="rId130"/>
    <p:sldId id="442" r:id="rId131"/>
    <p:sldId id="443" r:id="rId132"/>
    <p:sldId id="444" r:id="rId133"/>
    <p:sldId id="445" r:id="rId134"/>
    <p:sldId id="446" r:id="rId135"/>
    <p:sldId id="447" r:id="rId136"/>
    <p:sldId id="448" r:id="rId137"/>
    <p:sldId id="449" r:id="rId138"/>
    <p:sldId id="450" r:id="rId139"/>
    <p:sldId id="433" r:id="rId140"/>
    <p:sldId id="453" r:id="rId141"/>
    <p:sldId id="454" r:id="rId142"/>
    <p:sldId id="452" r:id="rId143"/>
    <p:sldId id="455" r:id="rId144"/>
    <p:sldId id="456" r:id="rId145"/>
    <p:sldId id="458" r:id="rId146"/>
    <p:sldId id="457" r:id="rId147"/>
    <p:sldId id="459" r:id="rId148"/>
    <p:sldId id="460" r:id="rId149"/>
    <p:sldId id="461" r:id="rId150"/>
    <p:sldId id="462" r:id="rId151"/>
    <p:sldId id="463" r:id="rId152"/>
    <p:sldId id="464" r:id="rId153"/>
    <p:sldId id="477" r:id="rId154"/>
    <p:sldId id="478" r:id="rId155"/>
    <p:sldId id="466" r:id="rId156"/>
    <p:sldId id="467" r:id="rId157"/>
    <p:sldId id="468" r:id="rId158"/>
    <p:sldId id="469" r:id="rId159"/>
    <p:sldId id="470" r:id="rId160"/>
    <p:sldId id="471" r:id="rId161"/>
    <p:sldId id="473" r:id="rId162"/>
    <p:sldId id="474" r:id="rId163"/>
    <p:sldId id="481" r:id="rId164"/>
    <p:sldId id="482" r:id="rId165"/>
    <p:sldId id="483" r:id="rId166"/>
    <p:sldId id="475" r:id="rId167"/>
    <p:sldId id="476" r:id="rId168"/>
    <p:sldId id="512" r:id="rId169"/>
    <p:sldId id="513" r:id="rId170"/>
    <p:sldId id="511" r:id="rId171"/>
    <p:sldId id="510" r:id="rId172"/>
    <p:sldId id="514" r:id="rId173"/>
    <p:sldId id="515" r:id="rId174"/>
    <p:sldId id="519" r:id="rId175"/>
    <p:sldId id="521" r:id="rId176"/>
    <p:sldId id="522" r:id="rId177"/>
    <p:sldId id="517" r:id="rId178"/>
    <p:sldId id="520" r:id="rId179"/>
    <p:sldId id="523" r:id="rId180"/>
    <p:sldId id="524" r:id="rId181"/>
    <p:sldId id="518" r:id="rId182"/>
    <p:sldId id="516" r:id="rId183"/>
    <p:sldId id="525" r:id="rId184"/>
    <p:sldId id="526" r:id="rId185"/>
    <p:sldId id="527" r:id="rId186"/>
    <p:sldId id="528" r:id="rId187"/>
    <p:sldId id="266" r:id="rId188"/>
    <p:sldId id="598" r:id="rId189"/>
    <p:sldId id="537" r:id="rId190"/>
    <p:sldId id="485" r:id="rId191"/>
    <p:sldId id="487" r:id="rId192"/>
    <p:sldId id="490" r:id="rId193"/>
    <p:sldId id="488" r:id="rId194"/>
    <p:sldId id="489" r:id="rId195"/>
    <p:sldId id="591" r:id="rId196"/>
    <p:sldId id="590" r:id="rId197"/>
    <p:sldId id="595" r:id="rId198"/>
    <p:sldId id="493" r:id="rId199"/>
    <p:sldId id="559" r:id="rId200"/>
    <p:sldId id="619" r:id="rId201"/>
    <p:sldId id="547" r:id="rId202"/>
    <p:sldId id="575" r:id="rId203"/>
    <p:sldId id="548" r:id="rId204"/>
    <p:sldId id="562" r:id="rId205"/>
    <p:sldId id="555" r:id="rId206"/>
    <p:sldId id="577" r:id="rId207"/>
    <p:sldId id="594" r:id="rId208"/>
    <p:sldId id="579" r:id="rId209"/>
    <p:sldId id="580" r:id="rId210"/>
    <p:sldId id="578" r:id="rId211"/>
    <p:sldId id="581" r:id="rId212"/>
    <p:sldId id="582" r:id="rId213"/>
    <p:sldId id="589" r:id="rId214"/>
    <p:sldId id="584" r:id="rId215"/>
    <p:sldId id="593" r:id="rId216"/>
    <p:sldId id="592" r:id="rId217"/>
    <p:sldId id="586" r:id="rId218"/>
    <p:sldId id="596" r:id="rId219"/>
    <p:sldId id="587" r:id="rId220"/>
    <p:sldId id="588" r:id="rId221"/>
    <p:sldId id="717" r:id="rId222"/>
    <p:sldId id="718" r:id="rId223"/>
    <p:sldId id="720" r:id="rId224"/>
    <p:sldId id="719" r:id="rId225"/>
    <p:sldId id="721" r:id="rId226"/>
    <p:sldId id="723" r:id="rId227"/>
    <p:sldId id="727" r:id="rId228"/>
    <p:sldId id="729" r:id="rId229"/>
    <p:sldId id="730" r:id="rId230"/>
    <p:sldId id="731" r:id="rId231"/>
    <p:sldId id="732" r:id="rId232"/>
    <p:sldId id="733" r:id="rId233"/>
    <p:sldId id="734" r:id="rId234"/>
    <p:sldId id="735" r:id="rId235"/>
    <p:sldId id="722" r:id="rId236"/>
    <p:sldId id="738" r:id="rId237"/>
    <p:sldId id="739" r:id="rId238"/>
    <p:sldId id="741" r:id="rId239"/>
    <p:sldId id="744" r:id="rId240"/>
    <p:sldId id="745" r:id="rId241"/>
    <p:sldId id="746" r:id="rId242"/>
    <p:sldId id="747" r:id="rId243"/>
    <p:sldId id="748" r:id="rId244"/>
    <p:sldId id="749" r:id="rId245"/>
    <p:sldId id="750" r:id="rId246"/>
    <p:sldId id="751" r:id="rId247"/>
    <p:sldId id="752" r:id="rId248"/>
    <p:sldId id="753" r:id="rId249"/>
    <p:sldId id="754" r:id="rId250"/>
    <p:sldId id="755" r:id="rId251"/>
    <p:sldId id="756" r:id="rId252"/>
    <p:sldId id="757" r:id="rId253"/>
    <p:sldId id="758" r:id="rId254"/>
    <p:sldId id="760" r:id="rId255"/>
    <p:sldId id="759" r:id="rId256"/>
    <p:sldId id="761" r:id="rId257"/>
    <p:sldId id="762" r:id="rId258"/>
    <p:sldId id="763" r:id="rId259"/>
    <p:sldId id="764" r:id="rId260"/>
    <p:sldId id="765" r:id="rId261"/>
    <p:sldId id="766" r:id="rId262"/>
    <p:sldId id="767" r:id="rId263"/>
    <p:sldId id="768" r:id="rId264"/>
    <p:sldId id="769" r:id="rId265"/>
    <p:sldId id="737" r:id="rId266"/>
    <p:sldId id="770" r:id="rId267"/>
    <p:sldId id="771" r:id="rId268"/>
    <p:sldId id="772" r:id="rId269"/>
    <p:sldId id="773" r:id="rId270"/>
    <p:sldId id="774" r:id="rId271"/>
    <p:sldId id="775" r:id="rId272"/>
    <p:sldId id="776" r:id="rId273"/>
    <p:sldId id="777" r:id="rId274"/>
    <p:sldId id="778" r:id="rId275"/>
    <p:sldId id="780" r:id="rId276"/>
    <p:sldId id="781" r:id="rId277"/>
    <p:sldId id="782" r:id="rId278"/>
    <p:sldId id="783" r:id="rId279"/>
    <p:sldId id="784" r:id="rId280"/>
    <p:sldId id="785" r:id="rId281"/>
    <p:sldId id="740" r:id="rId282"/>
    <p:sldId id="742" r:id="rId283"/>
    <p:sldId id="786" r:id="rId284"/>
    <p:sldId id="787" r:id="rId285"/>
    <p:sldId id="585" r:id="rId28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36">
          <p15:clr>
            <a:srgbClr val="A4A3A4"/>
          </p15:clr>
        </p15:guide>
        <p15:guide id="3" orient="horz" pos="4020">
          <p15:clr>
            <a:srgbClr val="A4A3A4"/>
          </p15:clr>
        </p15:guide>
        <p15:guide id="4" pos="2880">
          <p15:clr>
            <a:srgbClr val="A4A3A4"/>
          </p15:clr>
        </p15:guide>
        <p15:guide id="5" pos="5511">
          <p15:clr>
            <a:srgbClr val="A4A3A4"/>
          </p15:clr>
        </p15:guide>
        <p15:guide id="6" pos="249">
          <p15:clr>
            <a:srgbClr val="A4A3A4"/>
          </p15:clr>
        </p15:guide>
        <p15:guide id="7" pos="1066">
          <p15:clr>
            <a:srgbClr val="A4A3A4"/>
          </p15:clr>
        </p15:guide>
        <p15:guide id="8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3177" autoAdjust="0"/>
  </p:normalViewPr>
  <p:slideViewPr>
    <p:cSldViewPr>
      <p:cViewPr varScale="1">
        <p:scale>
          <a:sx n="93" d="100"/>
          <a:sy n="93" d="100"/>
        </p:scale>
        <p:origin x="1696" y="72"/>
      </p:cViewPr>
      <p:guideLst>
        <p:guide orient="horz" pos="2160"/>
        <p:guide orient="horz" pos="436"/>
        <p:guide orient="horz" pos="4020"/>
        <p:guide pos="2880"/>
        <p:guide pos="5511"/>
        <p:guide pos="249"/>
        <p:guide pos="1066"/>
        <p:guide pos="306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09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theme" Target="theme/theme1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tableStyles" Target="tableStyle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presProps" Target="presProps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viewProps" Target="viewProps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53504-65F3-4599-B69E-DF55507BDEE0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1B0CE-FBFE-4FCA-9D99-DC8283BF20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4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0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37"/>
          <p:cNvGrpSpPr/>
          <p:nvPr/>
        </p:nvGrpSpPr>
        <p:grpSpPr>
          <a:xfrm>
            <a:off x="285720" y="2000240"/>
            <a:ext cx="8215370" cy="1643074"/>
            <a:chOff x="500034" y="142852"/>
            <a:chExt cx="8215370" cy="500066"/>
          </a:xfrm>
          <a:solidFill>
            <a:schemeClr val="accent4">
              <a:lumMod val="75000"/>
            </a:schemeClr>
          </a:solidFill>
        </p:grpSpPr>
        <p:pic>
          <p:nvPicPr>
            <p:cNvPr id="2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43116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156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8"/>
          <p:cNvGrpSpPr/>
          <p:nvPr/>
        </p:nvGrpSpPr>
        <p:grpSpPr>
          <a:xfrm>
            <a:off x="428596" y="3571876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그룹 16"/>
          <p:cNvGrpSpPr/>
          <p:nvPr/>
        </p:nvGrpSpPr>
        <p:grpSpPr>
          <a:xfrm>
            <a:off x="428596" y="2071678"/>
            <a:ext cx="8072494" cy="71438"/>
            <a:chOff x="357158" y="4357694"/>
            <a:chExt cx="8072494" cy="71438"/>
          </a:xfrm>
        </p:grpSpPr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285728"/>
            <a:ext cx="3143272" cy="1857388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0" y="1268760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5536" y="5733256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D:\_w\working\사업자등록증\바인드소프트_통장사본_로고\로고_영문_바인드소프트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628" y="260648"/>
            <a:ext cx="663268" cy="48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_w\working\사업자등록증\바인드소프트_통장사본_로고\로고_영문_바인드소프트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930837"/>
            <a:ext cx="447244" cy="32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1" y="6592050"/>
            <a:ext cx="501427" cy="18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85786" y="6429396"/>
            <a:ext cx="1805014" cy="292079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520011"/>
            <a:ext cx="673561" cy="28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2357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2"/>
          </p:nvPr>
        </p:nvSpPr>
        <p:spPr>
          <a:xfrm>
            <a:off x="485804" y="3571876"/>
            <a:ext cx="8229600" cy="2357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7154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57364"/>
            <a:ext cx="4040188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07154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57364"/>
            <a:ext cx="4041775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5966" y="42504"/>
            <a:ext cx="9072594" cy="6786586"/>
          </a:xfrm>
          <a:prstGeom prst="roundRect">
            <a:avLst>
              <a:gd name="adj" fmla="val 1476"/>
            </a:avLst>
          </a:prstGeom>
          <a:solidFill>
            <a:schemeClr val="bg1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24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6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Picture 3" descr="D:\_w\working\사업자등록증\바인드소프트_통장사본_로고\로고_영문_바인드소프트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141" y="102812"/>
            <a:ext cx="475204" cy="34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2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21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3.png"/><Relationship Id="rId5" Type="http://schemas.openxmlformats.org/officeDocument/2006/relationships/image" Target="../media/image212.jpeg"/><Relationship Id="rId4" Type="http://schemas.openxmlformats.org/officeDocument/2006/relationships/image" Target="../media/image211.jpe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5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5.jpe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5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5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5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5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5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5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5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5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5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5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5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5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5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5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5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5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5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5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5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5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5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5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5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5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5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5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5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5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5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5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5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5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5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5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5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5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5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5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5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5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5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5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132856"/>
            <a:ext cx="7772400" cy="1470025"/>
          </a:xfrm>
        </p:spPr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플랫폼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네트워크 시스템</a:t>
            </a: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371600" y="3886200"/>
            <a:ext cx="6400800" cy="1847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None/>
              <a:defRPr sz="1800" u="none" kern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524000" y="4038600"/>
            <a:ext cx="6400800" cy="1847056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E4084-399D-F9D6-F904-55C9FEE4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FD355-5442-E003-A60D-896449D8F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CF1A142-0C6E-D12F-CE94-275D52614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2892" r="9050" b="4612"/>
          <a:stretch/>
        </p:blipFill>
        <p:spPr bwMode="auto">
          <a:xfrm>
            <a:off x="683568" y="1484784"/>
            <a:ext cx="763284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941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0FA6D-4D4A-6EE7-946A-BA59F008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B4034-7625-D4C1-06B8-3D35457CA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탐색기에서 다음 파일이 생성된 것을 확인</a:t>
            </a:r>
            <a:endParaRPr lang="en-US" altLang="ko-KR" dirty="0"/>
          </a:p>
          <a:p>
            <a:pPr lvl="1"/>
            <a:r>
              <a:rPr lang="en-US" altLang="ko-KR" dirty="0"/>
              <a:t>C:\Mobius\conf.json</a:t>
            </a:r>
          </a:p>
          <a:p>
            <a:r>
              <a:rPr lang="en-US" altLang="ko-KR" dirty="0"/>
              <a:t>C:\Mobius\conf.json </a:t>
            </a:r>
            <a:r>
              <a:rPr lang="ko-KR" altLang="en-US" dirty="0"/>
              <a:t>파일을 메모장에서 열고</a:t>
            </a:r>
            <a:r>
              <a:rPr lang="en-US" altLang="ko-KR" dirty="0"/>
              <a:t>, </a:t>
            </a:r>
            <a:r>
              <a:rPr lang="en-US" altLang="ko-KR" dirty="0" err="1"/>
              <a:t>dbpass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MySQL </a:t>
            </a:r>
            <a:r>
              <a:rPr lang="ko-KR" altLang="en-US" dirty="0"/>
              <a:t>설치 시 입력한 비밀번호로 수정</a:t>
            </a:r>
            <a:endParaRPr lang="en-US" altLang="ko-KR" dirty="0"/>
          </a:p>
          <a:p>
            <a:pPr lvl="1"/>
            <a:r>
              <a:rPr lang="en-US" altLang="ko-KR" dirty="0"/>
              <a:t>{</a:t>
            </a:r>
          </a:p>
          <a:p>
            <a:pPr lvl="1"/>
            <a:r>
              <a:rPr lang="en-US" altLang="ko-KR" dirty="0"/>
              <a:t>  "</a:t>
            </a:r>
            <a:r>
              <a:rPr lang="en-US" altLang="ko-KR" dirty="0" err="1"/>
              <a:t>csebaseport</a:t>
            </a:r>
            <a:r>
              <a:rPr lang="en-US" altLang="ko-KR" dirty="0"/>
              <a:t>": "7579"</a:t>
            </a:r>
          </a:p>
          <a:p>
            <a:pPr lvl="1"/>
            <a:r>
              <a:rPr lang="en-US" altLang="ko-KR" dirty="0"/>
              <a:t>  "</a:t>
            </a:r>
            <a:r>
              <a:rPr lang="en-US" altLang="ko-KR" dirty="0" err="1"/>
              <a:t>dbpass</a:t>
            </a:r>
            <a:r>
              <a:rPr lang="en-US" altLang="ko-KR" dirty="0"/>
              <a:t>": "</a:t>
            </a:r>
            <a:r>
              <a:rPr lang="en-US" altLang="ko-KR" b="1" dirty="0" err="1">
                <a:solidFill>
                  <a:srgbClr val="FF0000"/>
                </a:solidFill>
              </a:rPr>
              <a:t>mysqlpassword</a:t>
            </a:r>
            <a:r>
              <a:rPr lang="en-US" altLang="ko-KR" dirty="0"/>
              <a:t>"</a:t>
            </a:r>
          </a:p>
          <a:p>
            <a:pPr lvl="1"/>
            <a:r>
              <a:rPr lang="en-US" altLang="ko-KR" dirty="0"/>
              <a:t>}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00872-44AB-DFFF-2618-FB1BDFD5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903961"/>
            <a:ext cx="2143125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C5326B-2991-544F-3D76-0FE4AFB5E16B}"/>
              </a:ext>
            </a:extLst>
          </p:cNvPr>
          <p:cNvSpPr/>
          <p:nvPr/>
        </p:nvSpPr>
        <p:spPr>
          <a:xfrm>
            <a:off x="1755161" y="5077919"/>
            <a:ext cx="2151652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E0750-C0F8-510E-A341-41115442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44" y="4221088"/>
            <a:ext cx="2847975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ACB729-98F0-8E94-C9A2-243702DEF5DA}"/>
              </a:ext>
            </a:extLst>
          </p:cNvPr>
          <p:cNvSpPr/>
          <p:nvPr/>
        </p:nvSpPr>
        <p:spPr>
          <a:xfrm>
            <a:off x="3995936" y="5056089"/>
            <a:ext cx="1440160" cy="216024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44832-ADA3-D62F-A1AC-F696C3B6CB62}"/>
              </a:ext>
            </a:extLst>
          </p:cNvPr>
          <p:cNvSpPr txBox="1"/>
          <p:nvPr/>
        </p:nvSpPr>
        <p:spPr>
          <a:xfrm>
            <a:off x="3980048" y="4781427"/>
            <a:ext cx="1440160" cy="216024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메모장으로 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C4844-7267-26E8-44C2-7365876F8AFF}"/>
              </a:ext>
            </a:extLst>
          </p:cNvPr>
          <p:cNvSpPr txBox="1"/>
          <p:nvPr/>
        </p:nvSpPr>
        <p:spPr>
          <a:xfrm>
            <a:off x="7524328" y="5080671"/>
            <a:ext cx="1440160" cy="216024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비밀번호 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830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5942C-915E-D54D-E09B-E268D2C2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784E9-B482-9599-5F2D-E46D5F4A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가 실행 중인 명령 창에서 다음 키를 입력하여 프로그램 실행 중기</a:t>
            </a:r>
            <a:endParaRPr lang="en-US" altLang="ko-KR" dirty="0"/>
          </a:p>
          <a:p>
            <a:pPr lvl="1"/>
            <a:r>
              <a:rPr lang="en-US" altLang="ko-KR" dirty="0"/>
              <a:t>CTRL+C</a:t>
            </a:r>
          </a:p>
          <a:p>
            <a:r>
              <a:rPr lang="ko-KR" altLang="en-US" dirty="0"/>
              <a:t>다음 명령어를 입력하여 </a:t>
            </a:r>
            <a:r>
              <a:rPr lang="en-US" altLang="ko-KR" dirty="0"/>
              <a:t>Mobius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node --</a:t>
            </a:r>
            <a:r>
              <a:rPr lang="en-US" altLang="ko-KR" dirty="0" err="1"/>
              <a:t>expose_gc</a:t>
            </a:r>
            <a:r>
              <a:rPr lang="en-US" altLang="ko-KR" dirty="0"/>
              <a:t> mobius.js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59ADC2-1FA6-0D83-D252-64B20DAC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7200800" cy="37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624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681F2-D72B-FFBB-38DA-F6BF4E99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65E08-35D6-C12A-D3AC-150B1C9DA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경로에 접속하여 </a:t>
            </a:r>
            <a:r>
              <a:rPr lang="en-US" altLang="ko-KR" dirty="0"/>
              <a:t>Mobius</a:t>
            </a:r>
            <a:r>
              <a:rPr lang="ko-KR" altLang="en-US" dirty="0"/>
              <a:t>가 실행된 것을 확인</a:t>
            </a:r>
            <a:endParaRPr lang="en-US" altLang="ko-KR" dirty="0"/>
          </a:p>
          <a:p>
            <a:pPr lvl="1"/>
            <a:r>
              <a:rPr lang="en-US" altLang="ko-KR" dirty="0"/>
              <a:t>http://192.168.35.28:7579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7A5C12-6BA8-C9A2-A325-14A5846B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36912"/>
            <a:ext cx="7056786" cy="27643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9411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D62B5-6CC1-DDF2-7F98-945FC5AE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57D70-30BD-0953-DC03-8B7CE4BE5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경로에 접속하여 </a:t>
            </a:r>
            <a:r>
              <a:rPr lang="en-US" altLang="ko-KR" dirty="0"/>
              <a:t>XAMPP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/>
              <a:t>https://www.apachefriends.org/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B246C-788A-0D30-1004-57FC9099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72816"/>
            <a:ext cx="6624736" cy="4437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BF6264-EC8F-6902-0D50-2F801D2BD19F}"/>
              </a:ext>
            </a:extLst>
          </p:cNvPr>
          <p:cNvSpPr/>
          <p:nvPr/>
        </p:nvSpPr>
        <p:spPr>
          <a:xfrm>
            <a:off x="1235440" y="5317834"/>
            <a:ext cx="6615675" cy="6480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57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09BAE-615E-3C33-813B-2D17D2BE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20B99C-E9B0-6F3E-80AD-8C0058663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화면이 출력되고 몇 초 뒤 자동으로 다운로드가 시작됨</a:t>
            </a:r>
            <a:endParaRPr lang="en-US" altLang="ko-KR" dirty="0"/>
          </a:p>
          <a:p>
            <a:r>
              <a:rPr lang="ko-KR" altLang="en-US" dirty="0"/>
              <a:t>만약 다운로드가 진행되지 않는다면 </a:t>
            </a:r>
            <a:r>
              <a:rPr lang="en-US" altLang="ko-KR" dirty="0"/>
              <a:t>click here</a:t>
            </a:r>
            <a:r>
              <a:rPr lang="ko-KR" altLang="en-US" dirty="0"/>
              <a:t>를 클릭</a:t>
            </a:r>
            <a:endParaRPr lang="en-US" altLang="ko-KR" dirty="0"/>
          </a:p>
          <a:p>
            <a:r>
              <a:rPr lang="ko-KR" altLang="en-US" dirty="0"/>
              <a:t>다운로드 받은 파일을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7E7C77-C76B-8C59-D772-F2D0B5CD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1988840"/>
            <a:ext cx="7056786" cy="4161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E5CDA-E1ED-91B8-01F2-176A8DDBD18E}"/>
              </a:ext>
            </a:extLst>
          </p:cNvPr>
          <p:cNvSpPr/>
          <p:nvPr/>
        </p:nvSpPr>
        <p:spPr>
          <a:xfrm>
            <a:off x="5652120" y="3212976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595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1D20F-7E05-43BE-3846-A36F5814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3AC24-18A5-5A77-6060-CD27E377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알림창이</a:t>
            </a:r>
            <a:r>
              <a:rPr lang="ko-KR" altLang="en-US" dirty="0"/>
              <a:t> 출력되면 확인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47E623-CC71-778D-59F2-F7BB3894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2571750"/>
            <a:ext cx="3895725" cy="1714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AB2003-1F4B-D731-2CC8-9FADF4C745C2}"/>
              </a:ext>
            </a:extLst>
          </p:cNvPr>
          <p:cNvSpPr/>
          <p:nvPr/>
        </p:nvSpPr>
        <p:spPr>
          <a:xfrm>
            <a:off x="5580112" y="3933056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7706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08FEF-3389-5741-28E6-15ACF764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7AC697-4235-03DF-B656-8F65588A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F7873-5FFD-A55B-8E51-4B5DC48F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4DE3CF-1603-E852-F13E-9D6C0E3D58A8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0518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B7041-A995-476B-67F4-CD0EE30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7EFFE-DE9B-5D72-D660-3B626E1BD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Perl</a:t>
            </a:r>
            <a:r>
              <a:rPr lang="ko-KR" altLang="en-US" dirty="0"/>
              <a:t>을 제외하고 모두 체크 해제</a:t>
            </a:r>
            <a:endParaRPr lang="en-US" altLang="ko-KR" dirty="0"/>
          </a:p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6A2D53-C85A-E4FA-A674-CBBBAB1C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E409C8-166A-90D3-B7A9-73C805438D25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48C607-D196-10FE-DB71-D661F365FBE6}"/>
              </a:ext>
            </a:extLst>
          </p:cNvPr>
          <p:cNvSpPr/>
          <p:nvPr/>
        </p:nvSpPr>
        <p:spPr>
          <a:xfrm>
            <a:off x="2181224" y="3284984"/>
            <a:ext cx="2390775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8302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68E1E-3186-2C99-8AB6-3361127E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E4A42-1017-3FBF-0D63-64E1B62E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12AA6-7B3E-2A3E-56E3-24668E42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E340D-1F13-FD44-B7FD-7C4CF71FFBFE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4389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0B4EF-1E31-A829-D217-83D5DE67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2C242-5E1D-271C-C9DB-5BCB47573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12646-2852-5C2C-35CC-3A2E9B20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E7695D-B0CC-C320-3BCE-371F6751788A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9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9EC2-1794-1E7E-B50C-ABA6478D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14C2F-BEC5-274F-CAD5-3AF342A59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3307A26-4300-3FD5-C836-89665F908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2597" r="8263" b="5637"/>
          <a:stretch/>
        </p:blipFill>
        <p:spPr bwMode="auto">
          <a:xfrm>
            <a:off x="683568" y="1484784"/>
            <a:ext cx="770485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136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38E7-587D-92EA-5A98-765B1B9B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32E44-2F64-2823-B59B-01F026693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33304F-58DC-3C4A-AA17-09CD0E6E8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8C48F0-7848-16AF-442A-4881971D81F8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7791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F285A-92E8-9B3C-31F6-47484275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EC089-9CF0-A7DE-FCD8-B08B0F309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A9D0AF-58E2-B109-D889-C4CA41E2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33093"/>
            <a:ext cx="4781550" cy="400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D8003C-293C-97D0-6F19-6EBABE35BFCE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9566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3F8FA-63E8-C4B5-E64D-93AE57BF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EF29-0E2D-F002-7C8D-3B82F920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Star</a:t>
            </a:r>
            <a:r>
              <a:rPr lang="ko-KR" altLang="en-US" dirty="0"/>
              <a:t>를 클릭하여 </a:t>
            </a:r>
            <a:r>
              <a:rPr lang="en-US" altLang="ko-KR" dirty="0"/>
              <a:t>Apache</a:t>
            </a:r>
            <a:r>
              <a:rPr lang="ko-KR" altLang="en-US" dirty="0"/>
              <a:t> 서비스를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2852D1-7F63-EE9E-64E4-5AAB1B99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816369"/>
            <a:ext cx="6362700" cy="41338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40A476-2E43-B619-A303-E67B08CA557C}"/>
              </a:ext>
            </a:extLst>
          </p:cNvPr>
          <p:cNvSpPr/>
          <p:nvPr/>
        </p:nvSpPr>
        <p:spPr>
          <a:xfrm>
            <a:off x="4289472" y="2733859"/>
            <a:ext cx="64256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241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003BE-2C11-CAEB-B18F-47F9C046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1C515-BF42-2401-562A-9E7AFB82C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ko-KR" altLang="en-US" dirty="0"/>
              <a:t>서비스가 실행된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ECD2E8-98AE-59BB-1A67-23E009D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816369"/>
            <a:ext cx="63627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005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11877-9499-7C1F-051E-04CD443B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EC0F7-B17B-6D15-D59D-78C49AEA5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접속하여 </a:t>
            </a:r>
            <a:r>
              <a:rPr lang="en-US" altLang="ko-KR" dirty="0"/>
              <a:t>XAMPP</a:t>
            </a:r>
            <a:r>
              <a:rPr lang="ko-KR" altLang="en-US" dirty="0"/>
              <a:t>가 정상적으로 실행된 것을 확인</a:t>
            </a:r>
            <a:endParaRPr lang="en-US" altLang="ko-KR" dirty="0"/>
          </a:p>
          <a:p>
            <a:pPr lvl="1"/>
            <a:r>
              <a:rPr lang="en-US" altLang="ko-KR" dirty="0"/>
              <a:t>http://192.168.35.28/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92F5CE-2EE1-FF0C-CD4F-1D2BD5E8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1700808"/>
            <a:ext cx="6480722" cy="4360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767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6D628-D5BB-8FA8-9A9E-07E98BC2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DBFD5-293D-4FF3-40BE-8B12914FF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Mobius, XAMPP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경로에 </a:t>
            </a:r>
            <a:r>
              <a:rPr lang="en-US" altLang="ko-KR" dirty="0"/>
              <a:t>freeboard </a:t>
            </a:r>
            <a:r>
              <a:rPr lang="ko-KR" altLang="en-US" dirty="0"/>
              <a:t>폴더를 생성</a:t>
            </a:r>
            <a:endParaRPr lang="en-US" altLang="ko-KR" dirty="0"/>
          </a:p>
          <a:p>
            <a:pPr lvl="1"/>
            <a:r>
              <a:rPr lang="en-US" altLang="ko-KR" dirty="0"/>
              <a:t>C:\xampp\htdocs\freeboard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86CA13-582D-66CD-F5B5-32C28398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2708920"/>
            <a:ext cx="3876675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18BD24-478D-6884-910B-F34CC66A48A9}"/>
              </a:ext>
            </a:extLst>
          </p:cNvPr>
          <p:cNvSpPr/>
          <p:nvPr/>
        </p:nvSpPr>
        <p:spPr>
          <a:xfrm>
            <a:off x="4211960" y="4040238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7928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2313C-0946-C75C-AD08-34323112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AB56A-6361-13AB-FE22-E58C576E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접속하여 </a:t>
            </a:r>
            <a:r>
              <a:rPr lang="en-US" altLang="ko-KR" dirty="0"/>
              <a:t>Freeboard</a:t>
            </a:r>
            <a:r>
              <a:rPr lang="ko-KR" altLang="en-US" dirty="0"/>
              <a:t>를 다운로드</a:t>
            </a:r>
            <a:endParaRPr lang="en-US" altLang="ko-KR" dirty="0"/>
          </a:p>
          <a:p>
            <a:pPr lvl="1"/>
            <a:r>
              <a:rPr lang="en-US" altLang="ko-KR" dirty="0"/>
              <a:t>https://github.com/Freeboard/freeboard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06E6BA-4AEE-A43B-4E4F-A941E884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72816"/>
            <a:ext cx="8001000" cy="4772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A61881-5129-6212-2C0A-E85B04D1EDDC}"/>
              </a:ext>
            </a:extLst>
          </p:cNvPr>
          <p:cNvSpPr/>
          <p:nvPr/>
        </p:nvSpPr>
        <p:spPr>
          <a:xfrm>
            <a:off x="5012361" y="2914562"/>
            <a:ext cx="792088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5FD282-43E3-7D82-3896-C9480399A470}"/>
              </a:ext>
            </a:extLst>
          </p:cNvPr>
          <p:cNvSpPr/>
          <p:nvPr/>
        </p:nvSpPr>
        <p:spPr>
          <a:xfrm>
            <a:off x="2123728" y="5955524"/>
            <a:ext cx="1152128" cy="35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443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9812C-EFD2-84AC-6B4A-C6CCC148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A5399D-28EE-3C44-53A5-E2DAD7E6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 해제 후 아래 파일들을 </a:t>
            </a:r>
            <a:r>
              <a:rPr lang="en-US" altLang="ko-KR" dirty="0"/>
              <a:t>C:\xampp\htdocs\freeboard</a:t>
            </a:r>
            <a:r>
              <a:rPr lang="ko-KR" altLang="en-US" dirty="0"/>
              <a:t>로 복사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9E18B-D35D-1918-63DC-7627E76C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21" y="1772816"/>
            <a:ext cx="6123358" cy="4464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E41B7D-9CF6-329E-5B65-8571721D5CD8}"/>
              </a:ext>
            </a:extLst>
          </p:cNvPr>
          <p:cNvSpPr/>
          <p:nvPr/>
        </p:nvSpPr>
        <p:spPr>
          <a:xfrm>
            <a:off x="2555776" y="2564904"/>
            <a:ext cx="1296144" cy="26642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390B9-BBDC-F131-3DEB-846894D17FBF}"/>
              </a:ext>
            </a:extLst>
          </p:cNvPr>
          <p:cNvSpPr/>
          <p:nvPr/>
        </p:nvSpPr>
        <p:spPr>
          <a:xfrm>
            <a:off x="5364088" y="3535016"/>
            <a:ext cx="1152128" cy="27022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148508-3A97-BCEF-1424-6CF1F1D2955C}"/>
              </a:ext>
            </a:extLst>
          </p:cNvPr>
          <p:cNvSpPr/>
          <p:nvPr/>
        </p:nvSpPr>
        <p:spPr>
          <a:xfrm>
            <a:off x="4067944" y="4005064"/>
            <a:ext cx="1008112" cy="648072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22651111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C9DDA-AA35-DC40-CA83-980C02EF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B3A1D-2E81-593F-7D83-4D825E596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명령창</a:t>
            </a:r>
            <a:r>
              <a:rPr lang="ko-KR" altLang="en-US" dirty="0"/>
              <a:t> 실행 후 아래의 명령어를 입력</a:t>
            </a:r>
            <a:endParaRPr lang="en-US" altLang="ko-KR" dirty="0"/>
          </a:p>
          <a:p>
            <a:pPr lvl="1"/>
            <a:r>
              <a:rPr lang="en-US" altLang="ko-KR" dirty="0"/>
              <a:t>cd C:\xampp\htdocs\freeboard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7E55F-3CFF-CF7F-CB38-E525F155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619375"/>
            <a:ext cx="40481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69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A7635-BC82-E9B6-B471-63E81369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7E6F8-8876-F907-37C3-94396980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아래의 명령어를 입력</a:t>
            </a:r>
            <a:endParaRPr lang="sv-SE" altLang="ko-KR" dirty="0"/>
          </a:p>
          <a:p>
            <a:pPr lvl="1"/>
            <a:r>
              <a:rPr lang="sv-SE" altLang="ko-KR" dirty="0"/>
              <a:t>npm install -g grunt -cli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2CCD28-67E6-1D4B-F07B-A57007A6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919412"/>
            <a:ext cx="42576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9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724E-E9DA-211E-94E5-7F50DBBD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F1521-F64F-E5C6-B468-FAAB36B7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 </a:t>
            </a:r>
            <a:r>
              <a:rPr lang="ko-KR" altLang="en-US" dirty="0" err="1"/>
              <a:t>로즈마리는</a:t>
            </a:r>
            <a:r>
              <a:rPr lang="ko-KR" altLang="en-US" dirty="0"/>
              <a:t> 기본적인 모듈에 사물인터넷 프록시를 포함하고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지원되는 디바이스는 이더넷</a:t>
            </a:r>
            <a:r>
              <a:rPr lang="en-US" altLang="ko-KR" dirty="0"/>
              <a:t>, </a:t>
            </a:r>
            <a:r>
              <a:rPr lang="ko-KR" altLang="en-US" dirty="0"/>
              <a:t>와이파이</a:t>
            </a:r>
            <a:r>
              <a:rPr lang="en-US" altLang="ko-KR" dirty="0"/>
              <a:t>, 3G/4G </a:t>
            </a:r>
            <a:r>
              <a:rPr lang="ko-KR" altLang="en-US" dirty="0"/>
              <a:t>등 통신 어댑터의 기능을 제공한다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8B313D6-D038-3AC4-3BD4-6E16BE927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16832"/>
            <a:ext cx="89154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67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66D0-72CA-A744-BBE4-0FE67D4F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12E7-984A-0BF6-42C4-30C4276B6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아래의 명령어를 입력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4DFFDD-67C2-4C52-BD75-05B1A681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88242"/>
            <a:ext cx="7488832" cy="31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41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F4F62-20F9-6E0C-039E-082EB8B4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D61DC-25CB-9962-BDB8-778C68B2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아래의 명령어를 입력하여 보드 생성</a:t>
            </a:r>
            <a:endParaRPr lang="en-US" altLang="ko-KR" dirty="0"/>
          </a:p>
          <a:p>
            <a:pPr lvl="1"/>
            <a:r>
              <a:rPr lang="en-US" altLang="ko-KR" dirty="0"/>
              <a:t>grunt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E581C-69F4-5ACA-E280-5865335F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992" y="1844824"/>
            <a:ext cx="3190016" cy="44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02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0CEDD-F45E-6CB2-F5F1-65CB908A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05382-3FAD-4F10-27E4-847358385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접속하여 </a:t>
            </a:r>
            <a:r>
              <a:rPr lang="en-US" altLang="ko-KR" dirty="0"/>
              <a:t>freeboard</a:t>
            </a:r>
            <a:r>
              <a:rPr lang="ko-KR" altLang="en-US" dirty="0"/>
              <a:t>가 설치된 것을 확인</a:t>
            </a:r>
            <a:endParaRPr lang="en-US" altLang="ko-KR" dirty="0"/>
          </a:p>
          <a:p>
            <a:pPr lvl="1"/>
            <a:r>
              <a:rPr lang="en-US" altLang="ko-KR" dirty="0"/>
              <a:t>http://192.168.35.28/freeboard/</a:t>
            </a:r>
          </a:p>
          <a:p>
            <a:r>
              <a:rPr lang="ko-KR" altLang="en-US" dirty="0"/>
              <a:t>만약 위 화면과 같이 </a:t>
            </a:r>
            <a:r>
              <a:rPr lang="en-US" altLang="ko-KR" dirty="0"/>
              <a:t>DATASOURCES</a:t>
            </a:r>
            <a:r>
              <a:rPr lang="ko-KR" altLang="en-US" dirty="0"/>
              <a:t>가 보이지 않는다면</a:t>
            </a:r>
            <a:r>
              <a:rPr lang="en-US" altLang="ko-KR" dirty="0"/>
              <a:t>, </a:t>
            </a:r>
            <a:r>
              <a:rPr lang="ko-KR" altLang="en-US" dirty="0"/>
              <a:t>브라우저의 가로길이를 늘리기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10C26C-A9BB-5B1C-6CFA-7A93498D6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1" r="8660" b="12634"/>
          <a:stretch/>
        </p:blipFill>
        <p:spPr>
          <a:xfrm>
            <a:off x="971598" y="2542430"/>
            <a:ext cx="6984777" cy="1930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99D197-A805-0B48-4D9F-6F0581213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4"/>
          <a:stretch/>
        </p:blipFill>
        <p:spPr>
          <a:xfrm>
            <a:off x="971599" y="4930935"/>
            <a:ext cx="6984776" cy="1773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BE6FB-ED29-F249-9800-215447A6853B}"/>
              </a:ext>
            </a:extLst>
          </p:cNvPr>
          <p:cNvSpPr txBox="1"/>
          <p:nvPr/>
        </p:nvSpPr>
        <p:spPr>
          <a:xfrm>
            <a:off x="899592" y="2215897"/>
            <a:ext cx="2736304" cy="276999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브라우저의 가로 길이가 짧은 경우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C10EF-CB16-F94F-1334-0B9C44242E34}"/>
              </a:ext>
            </a:extLst>
          </p:cNvPr>
          <p:cNvSpPr txBox="1"/>
          <p:nvPr/>
        </p:nvSpPr>
        <p:spPr>
          <a:xfrm>
            <a:off x="899592" y="4657646"/>
            <a:ext cx="2736304" cy="276999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브라우저의 가로 길이가 긴 경우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5DA74-D823-3FBF-A2E0-394E818D50D0}"/>
              </a:ext>
            </a:extLst>
          </p:cNvPr>
          <p:cNvSpPr/>
          <p:nvPr/>
        </p:nvSpPr>
        <p:spPr>
          <a:xfrm>
            <a:off x="4716016" y="5085184"/>
            <a:ext cx="936104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6119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7638-93B2-EA27-90F9-BD90DBFC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0E684-D284-A1A9-40F2-9F788113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ko-KR" altLang="en-US" dirty="0"/>
              <a:t>다음 경로로 접속하여 </a:t>
            </a:r>
            <a:r>
              <a:rPr lang="en-US" altLang="ko-KR" dirty="0"/>
              <a:t>ZIP </a:t>
            </a:r>
            <a:r>
              <a:rPr lang="ko-KR" altLang="en-US" dirty="0"/>
              <a:t>파일을 다운로드</a:t>
            </a:r>
            <a:endParaRPr lang="en-US" altLang="ko-KR" dirty="0"/>
          </a:p>
          <a:p>
            <a:pPr lvl="1"/>
            <a:r>
              <a:rPr lang="en-US" altLang="ko-KR" dirty="0"/>
              <a:t>https://github.com/iOTKETI/oneM2M_resource_browser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A0BD8E-3FD1-430D-FE6D-E37DD3CE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887810"/>
            <a:ext cx="6848475" cy="4781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99DF5D-5ABB-F395-686B-DEF3D04A0668}"/>
              </a:ext>
            </a:extLst>
          </p:cNvPr>
          <p:cNvSpPr/>
          <p:nvPr/>
        </p:nvSpPr>
        <p:spPr>
          <a:xfrm>
            <a:off x="6228184" y="2967930"/>
            <a:ext cx="792088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D4010A-F6AB-0ED6-AC05-AE1FECDED086}"/>
              </a:ext>
            </a:extLst>
          </p:cNvPr>
          <p:cNvSpPr/>
          <p:nvPr/>
        </p:nvSpPr>
        <p:spPr>
          <a:xfrm>
            <a:off x="3275856" y="6044324"/>
            <a:ext cx="1296144" cy="3799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700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9C0BD-F075-43C3-D7D1-0E276724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1CCC00-ECF2-2CAB-1B47-329DD42CD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 해제 후 아래 파일을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ECD19-5FDB-39D2-04DC-CF907975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2919412"/>
            <a:ext cx="2943225" cy="1019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C8A27A-2DE2-77C9-7574-BA73729E5EAA}"/>
              </a:ext>
            </a:extLst>
          </p:cNvPr>
          <p:cNvSpPr/>
          <p:nvPr/>
        </p:nvSpPr>
        <p:spPr>
          <a:xfrm>
            <a:off x="3124684" y="3535017"/>
            <a:ext cx="259944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8927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24953-0307-A1BA-38BA-C034BADE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55B01-CE20-2860-3F88-8F4E22A2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 정보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614CB7-ECD7-3D5B-30E7-1B612C0B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60" y="1891689"/>
            <a:ext cx="4328680" cy="40335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B40A67-75E2-D8BE-7661-FD5AA717D9B5}"/>
              </a:ext>
            </a:extLst>
          </p:cNvPr>
          <p:cNvSpPr/>
          <p:nvPr/>
        </p:nvSpPr>
        <p:spPr>
          <a:xfrm>
            <a:off x="2407660" y="2780928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1769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596B3-F0A0-EE26-158B-9FF1296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B6DA1-28C5-4E68-B3B1-9DC180A5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84A25C-B20E-901A-2416-88E7F401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59" y="1887590"/>
            <a:ext cx="4320482" cy="40417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1E5539-39AF-9893-B33E-919B040BA617}"/>
              </a:ext>
            </a:extLst>
          </p:cNvPr>
          <p:cNvSpPr/>
          <p:nvPr/>
        </p:nvSpPr>
        <p:spPr>
          <a:xfrm>
            <a:off x="5004048" y="5373216"/>
            <a:ext cx="648072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9884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8C652-F900-8253-9E92-3AAAA23C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66E59-DA78-CC67-A05B-675ED38C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항목을 선택</a:t>
            </a:r>
            <a:endParaRPr lang="en-US" altLang="ko-KR" dirty="0"/>
          </a:p>
          <a:p>
            <a:r>
              <a:rPr lang="ko-KR" altLang="en-US" dirty="0"/>
              <a:t>다음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E237A6-3EE5-B201-7658-15E792D2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4F883C-9CC1-472A-1D24-5411427F357F}"/>
              </a:ext>
            </a:extLst>
          </p:cNvPr>
          <p:cNvSpPr/>
          <p:nvPr/>
        </p:nvSpPr>
        <p:spPr>
          <a:xfrm>
            <a:off x="2195736" y="3021891"/>
            <a:ext cx="259228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6E62D1-FBAA-C99D-C76B-29C41C30B850}"/>
              </a:ext>
            </a:extLst>
          </p:cNvPr>
          <p:cNvSpPr/>
          <p:nvPr/>
        </p:nvSpPr>
        <p:spPr>
          <a:xfrm>
            <a:off x="5355775" y="4794859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5885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69FF7-CD23-B83B-CCDE-89B7F381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60A26-52D5-2772-AE18-3C96C89F2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577BE2-B7C8-E2CB-22A9-D00EFB24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338952-4598-A708-0981-8088354E77AC}"/>
              </a:ext>
            </a:extLst>
          </p:cNvPr>
          <p:cNvSpPr/>
          <p:nvPr/>
        </p:nvSpPr>
        <p:spPr>
          <a:xfrm>
            <a:off x="5355775" y="4794859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3217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48B62-444C-5B76-8588-15110025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B8D6B2-18D6-2D51-CF5D-7F948FD0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09052-FC81-59C8-1EF6-48986B98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241F2E-94EC-1174-7561-5649796FE380}"/>
              </a:ext>
            </a:extLst>
          </p:cNvPr>
          <p:cNvSpPr/>
          <p:nvPr/>
        </p:nvSpPr>
        <p:spPr>
          <a:xfrm>
            <a:off x="5355775" y="4794859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73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32E8F-4AEB-4C67-2646-793BA4FD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C3C313-63BE-D610-D15A-34F20EEA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 </a:t>
            </a:r>
            <a:r>
              <a:rPr lang="ko-KR" altLang="en-US" dirty="0" err="1"/>
              <a:t>라벤더는</a:t>
            </a:r>
            <a:r>
              <a:rPr lang="ko-KR" altLang="en-US" dirty="0"/>
              <a:t> </a:t>
            </a:r>
            <a:r>
              <a:rPr lang="ko-KR" altLang="en-US" dirty="0" err="1"/>
              <a:t>로즈마리보다는</a:t>
            </a:r>
            <a:r>
              <a:rPr lang="ko-KR" altLang="en-US" dirty="0"/>
              <a:t> 규모가 작다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엔큐브</a:t>
            </a:r>
            <a:r>
              <a:rPr lang="ko-KR" altLang="en-US" dirty="0"/>
              <a:t> 코어의 </a:t>
            </a:r>
            <a:r>
              <a:rPr lang="en-US" altLang="ko-KR" dirty="0"/>
              <a:t>6</a:t>
            </a:r>
            <a:r>
              <a:rPr lang="ko-KR" altLang="en-US" dirty="0"/>
              <a:t>개 모듈이 모두 사용되고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 디바이스로는 라즈베리 파이와 </a:t>
            </a:r>
            <a:r>
              <a:rPr lang="ko-KR" altLang="en-US" dirty="0" err="1"/>
              <a:t>비글본</a:t>
            </a:r>
            <a:r>
              <a:rPr lang="ko-KR" altLang="en-US" dirty="0"/>
              <a:t> 등이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81F7420-51A7-C849-D75C-4E97BC7B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2060848"/>
            <a:ext cx="88963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556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72717-67B0-B982-1DF8-8867602F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80D29-D2F9-AE9E-374F-D5B5DB627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프로그램이 실행된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1AA93-57AE-A002-768F-DD533F50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812804"/>
            <a:ext cx="6624736" cy="411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50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28398-BA07-1866-0452-0D187607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A4BD0-8600-0842-B993-8FF81CBAD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ko-KR" altLang="en-US" dirty="0"/>
              <a:t>다음 경로로 접속하여 </a:t>
            </a:r>
            <a:r>
              <a:rPr lang="en-US" altLang="ko-KR" dirty="0"/>
              <a:t>ZIP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pPr lvl="1"/>
            <a:r>
              <a:rPr lang="en-US" altLang="ko-KR" dirty="0"/>
              <a:t>https://github.com/IoTKETI/oneM2M-Device_Simulator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379DAF-59E5-4C6B-2081-E25BB8B2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2255009"/>
            <a:ext cx="6480722" cy="4199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046C47-5E4C-8EA1-9CD1-C941E631063E}"/>
              </a:ext>
            </a:extLst>
          </p:cNvPr>
          <p:cNvSpPr/>
          <p:nvPr/>
        </p:nvSpPr>
        <p:spPr>
          <a:xfrm>
            <a:off x="5724128" y="3294138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D13B94-5FE6-DF4B-1D89-E9EBA55B6141}"/>
              </a:ext>
            </a:extLst>
          </p:cNvPr>
          <p:cNvSpPr/>
          <p:nvPr/>
        </p:nvSpPr>
        <p:spPr>
          <a:xfrm>
            <a:off x="3131840" y="5886426"/>
            <a:ext cx="122413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9124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B75BA-D0A4-EACC-A84D-870E742A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2E5E9-E716-B9AE-DCB9-88BE8FCA9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경로에 폴더를 생성</a:t>
            </a:r>
            <a:endParaRPr lang="en-US" altLang="ko-KR" dirty="0"/>
          </a:p>
          <a:p>
            <a:pPr lvl="1"/>
            <a:r>
              <a:rPr lang="en-US" altLang="ko-KR" dirty="0"/>
              <a:t>C:\DeviceSimulator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686FC-C50E-6114-BD53-1BA7F95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2371725"/>
            <a:ext cx="3943350" cy="2114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EEC0F4-617E-CD2B-A298-B1A8EA5B9976}"/>
              </a:ext>
            </a:extLst>
          </p:cNvPr>
          <p:cNvSpPr/>
          <p:nvPr/>
        </p:nvSpPr>
        <p:spPr>
          <a:xfrm>
            <a:off x="4211960" y="3764101"/>
            <a:ext cx="115212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2894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CA13B-5008-AECF-4D45-B0DD21AA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2D566-512A-3355-509B-484142B33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 받은 파일을 압축 해제 후 아래의 파일들을 </a:t>
            </a:r>
            <a:r>
              <a:rPr lang="en-US" altLang="ko-KR" dirty="0"/>
              <a:t>C:\DeviceSimulator</a:t>
            </a:r>
            <a:r>
              <a:rPr lang="ko-KR" altLang="en-US" dirty="0"/>
              <a:t>에 복사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E06A4-6048-CFDA-A0DE-BDEA43C0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2060848"/>
            <a:ext cx="6429375" cy="3781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2227-C3F2-359D-668D-DE46F1BFE778}"/>
              </a:ext>
            </a:extLst>
          </p:cNvPr>
          <p:cNvSpPr/>
          <p:nvPr/>
        </p:nvSpPr>
        <p:spPr>
          <a:xfrm>
            <a:off x="2123728" y="2780928"/>
            <a:ext cx="1440160" cy="1800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0AE905-63ED-0640-4B36-A83DFB7966B4}"/>
              </a:ext>
            </a:extLst>
          </p:cNvPr>
          <p:cNvSpPr/>
          <p:nvPr/>
        </p:nvSpPr>
        <p:spPr>
          <a:xfrm>
            <a:off x="5292080" y="4042073"/>
            <a:ext cx="1440160" cy="1800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7FCE36F-9E1C-4ADC-E3B0-4689F70E1BC3}"/>
              </a:ext>
            </a:extLst>
          </p:cNvPr>
          <p:cNvSpPr/>
          <p:nvPr/>
        </p:nvSpPr>
        <p:spPr>
          <a:xfrm>
            <a:off x="3779912" y="4077072"/>
            <a:ext cx="1368152" cy="792088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14231089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EE9A1-C01A-3494-76FC-4DF8EE50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20C3B-0E36-E8D6-21F7-DD898CE2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명령창</a:t>
            </a:r>
            <a:r>
              <a:rPr lang="ko-KR" altLang="en-US" dirty="0"/>
              <a:t> 실행 후 아래 명령어를 입력</a:t>
            </a:r>
            <a:endParaRPr lang="en-US" altLang="ko-KR" dirty="0"/>
          </a:p>
          <a:p>
            <a:pPr lvl="1"/>
            <a:r>
              <a:rPr lang="en-US" altLang="ko-KR" dirty="0"/>
              <a:t>cd C:\DeviceSimulator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C1C59-6CC8-FB5D-3054-65938EE2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3167062"/>
            <a:ext cx="36671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245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99F3C-A251-7C35-4F46-84B9CF34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5F953-699F-2CDF-6848-3DEAE713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명령을 입력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8D2509-F5A8-35C6-2A29-A32FFE02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17" y="2564904"/>
            <a:ext cx="732336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137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5E01A-D419-632B-6406-75DF9C64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08D33-4294-AC0E-EADA-27C5A652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명령어를 입력하여 </a:t>
            </a:r>
            <a:r>
              <a:rPr lang="en-US" altLang="ko-KR" dirty="0"/>
              <a:t>Device Simulator </a:t>
            </a:r>
            <a:r>
              <a:rPr lang="ko-KR" altLang="en-US" dirty="0"/>
              <a:t>실행</a:t>
            </a:r>
            <a:r>
              <a:rPr lang="en-US" altLang="ko-KR" dirty="0"/>
              <a:t> (Mobius</a:t>
            </a:r>
            <a:r>
              <a:rPr lang="ko-KR" altLang="en-US" dirty="0"/>
              <a:t>가 실행 중이어야 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node app.js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DE78E-0998-7891-B6AB-53D380D1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3205162"/>
            <a:ext cx="30289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130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292C4-E369-19D2-0D2A-66923F60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6DF44-7D91-1F40-130B-114BBF766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접속하여 </a:t>
            </a:r>
            <a:r>
              <a:rPr lang="en-US" altLang="ko-KR" dirty="0"/>
              <a:t>Device Simulator</a:t>
            </a:r>
            <a:r>
              <a:rPr lang="ko-KR" altLang="en-US" dirty="0"/>
              <a:t>가 실행된 것을 확인</a:t>
            </a:r>
            <a:endParaRPr lang="en-US" altLang="ko-KR" dirty="0"/>
          </a:p>
          <a:p>
            <a:pPr lvl="1"/>
            <a:r>
              <a:rPr lang="en-US" altLang="ko-KR" dirty="0"/>
              <a:t>http://192.168.35.28:8369/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E41DE2-FC13-EA0C-988E-7D511D28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2045423"/>
            <a:ext cx="7200802" cy="2767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2206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39DC1-EEC1-DA34-647B-61932914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52AAB-A9BB-EFFE-AF88-1A1FFE163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ko-KR" altLang="en-US" dirty="0"/>
              <a:t>다음 경로로 접속하여 파일을 다운로드 후 실행</a:t>
            </a:r>
            <a:endParaRPr lang="en-US" altLang="ko-KR" dirty="0"/>
          </a:p>
          <a:p>
            <a:pPr lvl="1"/>
            <a:r>
              <a:rPr lang="en-US" altLang="ko-KR" dirty="0"/>
              <a:t>https://www.postman.com/downloads/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28A27-2C53-5389-60E6-5BE4E81C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2202400"/>
            <a:ext cx="7200802" cy="3628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E66A6B-6DDC-C1F1-4511-76E5437C8B31}"/>
              </a:ext>
            </a:extLst>
          </p:cNvPr>
          <p:cNvSpPr/>
          <p:nvPr/>
        </p:nvSpPr>
        <p:spPr>
          <a:xfrm>
            <a:off x="1035295" y="5011325"/>
            <a:ext cx="3528392" cy="458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5567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30A6C-6B4D-79AF-D714-59646982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0DE7F-0867-8437-EDA7-66877E80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Skip and go to the app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DFF2C-A64A-E0D7-4FD0-FC17B126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488832" cy="4670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958B37-9EC4-0694-DCD7-F23FB3E21906}"/>
              </a:ext>
            </a:extLst>
          </p:cNvPr>
          <p:cNvSpPr/>
          <p:nvPr/>
        </p:nvSpPr>
        <p:spPr>
          <a:xfrm>
            <a:off x="2195736" y="5929330"/>
            <a:ext cx="1008112" cy="2359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21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EB464-7BD4-E332-0F7A-0384AFB2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27819C-8779-0700-B286-98AC55E6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 </a:t>
            </a:r>
            <a:r>
              <a:rPr lang="ko-KR" altLang="en-US" dirty="0"/>
              <a:t>민트는 </a:t>
            </a:r>
            <a:r>
              <a:rPr lang="en-US" altLang="ko-KR" dirty="0"/>
              <a:t>TAL, </a:t>
            </a:r>
            <a:r>
              <a:rPr lang="ko-KR" altLang="en-US" dirty="0" err="1"/>
              <a:t>마이크로서버가</a:t>
            </a:r>
            <a:r>
              <a:rPr lang="ko-KR" altLang="en-US" dirty="0"/>
              <a:t> 없으며</a:t>
            </a:r>
            <a:r>
              <a:rPr lang="en-US" altLang="ko-KR" dirty="0"/>
              <a:t>, </a:t>
            </a:r>
            <a:r>
              <a:rPr lang="ko-KR" altLang="en-US" dirty="0"/>
              <a:t>자원관리자</a:t>
            </a:r>
            <a:r>
              <a:rPr lang="en-US" altLang="ko-KR" dirty="0"/>
              <a:t>, </a:t>
            </a:r>
            <a:r>
              <a:rPr lang="ko-KR" altLang="en-US" dirty="0"/>
              <a:t>통신관리자</a:t>
            </a:r>
            <a:r>
              <a:rPr lang="en-US" altLang="ko-KR" dirty="0"/>
              <a:t>, </a:t>
            </a:r>
            <a:r>
              <a:rPr lang="ko-KR" altLang="en-US" dirty="0"/>
              <a:t>사물관리자</a:t>
            </a:r>
            <a:r>
              <a:rPr lang="en-US" altLang="ko-KR" dirty="0"/>
              <a:t>, </a:t>
            </a:r>
            <a:r>
              <a:rPr lang="ko-KR" altLang="en-US" dirty="0"/>
              <a:t>장치관리자의 </a:t>
            </a:r>
            <a:r>
              <a:rPr lang="en-US" altLang="ko-KR" dirty="0"/>
              <a:t>4</a:t>
            </a:r>
            <a:r>
              <a:rPr lang="ko-KR" altLang="en-US" dirty="0"/>
              <a:t>개의 코어로만 구성되어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 디바이스로는 교육용 하드웨어인 </a:t>
            </a:r>
            <a:r>
              <a:rPr lang="ko-KR" altLang="en-US" dirty="0" err="1"/>
              <a:t>아두이노가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451455B-D0E9-D132-65D5-77D2B209B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76872"/>
            <a:ext cx="8801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11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BD964-9009-042D-6BEA-18C01AFB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48211B-DF01-4E98-AF82-60BC9F76C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Postman</a:t>
            </a:r>
            <a:r>
              <a:rPr lang="ko-KR" altLang="en-US" dirty="0"/>
              <a:t>이 실행된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02999E-9CD4-1DE0-ECA3-D7D7B209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488832" cy="4670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03533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39DC1-EEC1-DA34-647B-61932914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52AAB-A9BB-EFFE-AF88-1A1FFE163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Environments </a:t>
            </a:r>
            <a:r>
              <a:rPr lang="ko-KR" altLang="en-US" dirty="0"/>
              <a:t>클릭 후 </a:t>
            </a:r>
            <a:r>
              <a:rPr lang="en-US" altLang="ko-KR" dirty="0"/>
              <a:t>+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C4EAD-2A81-882A-0481-BCF3B20F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885950"/>
            <a:ext cx="4400550" cy="30861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7B242E-8866-8F10-2A89-190C6F8E1DE3}"/>
              </a:ext>
            </a:extLst>
          </p:cNvPr>
          <p:cNvSpPr/>
          <p:nvPr/>
        </p:nvSpPr>
        <p:spPr>
          <a:xfrm>
            <a:off x="2267744" y="4005064"/>
            <a:ext cx="864096" cy="7200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E654C3-401A-2285-2A1F-B4D67B949C3C}"/>
              </a:ext>
            </a:extLst>
          </p:cNvPr>
          <p:cNvSpPr/>
          <p:nvPr/>
        </p:nvSpPr>
        <p:spPr>
          <a:xfrm>
            <a:off x="3059832" y="2968366"/>
            <a:ext cx="432048" cy="3166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0020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063B6-FAF2-A209-F06B-B136B86B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D7D26-D26D-720B-3626-25E01889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정보를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B0A1F-8902-E9F9-DAA6-D9FFEAB0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284984"/>
            <a:ext cx="8640960" cy="1645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3F68F6-88EB-6F34-60D6-AB65A3FE43E4}"/>
              </a:ext>
            </a:extLst>
          </p:cNvPr>
          <p:cNvSpPr/>
          <p:nvPr/>
        </p:nvSpPr>
        <p:spPr>
          <a:xfrm>
            <a:off x="2771800" y="3501008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3A5FE8-5D70-3460-A17B-56C03CBD0B18}"/>
              </a:ext>
            </a:extLst>
          </p:cNvPr>
          <p:cNvSpPr/>
          <p:nvPr/>
        </p:nvSpPr>
        <p:spPr>
          <a:xfrm>
            <a:off x="2771800" y="4063702"/>
            <a:ext cx="4680520" cy="4454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2570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68E65-3A93-D7F3-AF76-D04F6BC0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D0E68-B66C-21F3-DCF3-382AD496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Ctrl+S</a:t>
            </a:r>
            <a:r>
              <a:rPr lang="ko-KR" altLang="en-US" dirty="0"/>
              <a:t>를 입력하여 저장</a:t>
            </a:r>
            <a:endParaRPr lang="en-US" altLang="ko-KR" dirty="0"/>
          </a:p>
          <a:p>
            <a:r>
              <a:rPr lang="ko-KR" altLang="en-US" dirty="0"/>
              <a:t>저장이 완료되었다면</a:t>
            </a:r>
            <a:r>
              <a:rPr lang="en-US" altLang="ko-KR" dirty="0"/>
              <a:t>, </a:t>
            </a:r>
            <a:r>
              <a:rPr lang="ko-KR" altLang="en-US" dirty="0"/>
              <a:t>우측과 같이 빨간색 동그라미가 사라짐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658B8-7DEB-40F5-2C5B-5D858351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24944"/>
            <a:ext cx="3810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E96093-7EA4-19E0-0F54-B631ABDBF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8" b="8046"/>
          <a:stretch/>
        </p:blipFill>
        <p:spPr>
          <a:xfrm>
            <a:off x="4781253" y="2924944"/>
            <a:ext cx="3905547" cy="2286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FECE40-9ADA-DBA9-EB68-6BFBD3668FF9}"/>
              </a:ext>
            </a:extLst>
          </p:cNvPr>
          <p:cNvSpPr/>
          <p:nvPr/>
        </p:nvSpPr>
        <p:spPr>
          <a:xfrm>
            <a:off x="1979712" y="3030960"/>
            <a:ext cx="1656184" cy="3260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676C13-ACF0-CA01-6B1B-859BA4998225}"/>
              </a:ext>
            </a:extLst>
          </p:cNvPr>
          <p:cNvSpPr/>
          <p:nvPr/>
        </p:nvSpPr>
        <p:spPr>
          <a:xfrm>
            <a:off x="6372200" y="3068960"/>
            <a:ext cx="1656184" cy="3260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DAC0C-41C0-C53B-86FA-A42BAB18FDC1}"/>
              </a:ext>
            </a:extLst>
          </p:cNvPr>
          <p:cNvSpPr txBox="1"/>
          <p:nvPr/>
        </p:nvSpPr>
        <p:spPr>
          <a:xfrm>
            <a:off x="395536" y="2650282"/>
            <a:ext cx="914400" cy="25402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저장 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4CAC4-98C5-DE71-818B-CAF0A6C2BEF4}"/>
              </a:ext>
            </a:extLst>
          </p:cNvPr>
          <p:cNvSpPr txBox="1"/>
          <p:nvPr/>
        </p:nvSpPr>
        <p:spPr>
          <a:xfrm>
            <a:off x="4716016" y="2660601"/>
            <a:ext cx="914400" cy="25402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저장 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39601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A5C41-9C3C-84D3-E0D4-65BC5B3A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FA530-4E9B-14E4-3C33-9AC78F3E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경로에 접속하여 </a:t>
            </a:r>
            <a:r>
              <a:rPr lang="en-US" altLang="ko-KR" dirty="0"/>
              <a:t>ZIP </a:t>
            </a:r>
            <a:r>
              <a:rPr lang="ko-KR" altLang="en-US" dirty="0"/>
              <a:t>파일을 다운로드 후 압축 해제</a:t>
            </a:r>
            <a:endParaRPr lang="en-US" altLang="ko-KR" dirty="0"/>
          </a:p>
          <a:p>
            <a:pPr lvl="1"/>
            <a:r>
              <a:rPr lang="en-US" altLang="ko-KR" dirty="0"/>
              <a:t>https://github.com/IoTKETI/oneM2M-API-Testing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78446-775E-F1DA-1E38-B482B411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276872"/>
            <a:ext cx="6515100" cy="380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83450C-1D4D-9C94-9C00-973F95C3E87B}"/>
              </a:ext>
            </a:extLst>
          </p:cNvPr>
          <p:cNvSpPr/>
          <p:nvPr/>
        </p:nvSpPr>
        <p:spPr>
          <a:xfrm>
            <a:off x="6300192" y="2365506"/>
            <a:ext cx="86409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FB7A82-A522-E5DE-0DB2-F49AB78CB1B9}"/>
              </a:ext>
            </a:extLst>
          </p:cNvPr>
          <p:cNvSpPr/>
          <p:nvPr/>
        </p:nvSpPr>
        <p:spPr>
          <a:xfrm>
            <a:off x="3347864" y="5406468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0530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F4465-BD2B-8C62-2A63-4B8A6192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81677-FC9C-51AD-F195-97C24AFA7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Postman</a:t>
            </a:r>
            <a:r>
              <a:rPr lang="ko-KR" altLang="en-US" dirty="0"/>
              <a:t>에서 </a:t>
            </a:r>
            <a:r>
              <a:rPr lang="en-US" altLang="ko-KR" dirty="0"/>
              <a:t>Collections </a:t>
            </a:r>
            <a:r>
              <a:rPr lang="ko-KR" altLang="en-US" dirty="0"/>
              <a:t>선택 후 </a:t>
            </a:r>
            <a:r>
              <a:rPr lang="en-US" altLang="ko-KR" dirty="0"/>
              <a:t>Import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66C5A-2E95-220C-FF8C-A0681A92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562225"/>
            <a:ext cx="3667125" cy="1733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6A60E8-16DE-B5E9-A1E7-AA3B357FBC8C}"/>
              </a:ext>
            </a:extLst>
          </p:cNvPr>
          <p:cNvSpPr/>
          <p:nvPr/>
        </p:nvSpPr>
        <p:spPr>
          <a:xfrm>
            <a:off x="2738437" y="2924944"/>
            <a:ext cx="681435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B4CCF-220B-A83B-7B10-29ACDB94F88F}"/>
              </a:ext>
            </a:extLst>
          </p:cNvPr>
          <p:cNvSpPr/>
          <p:nvPr/>
        </p:nvSpPr>
        <p:spPr>
          <a:xfrm>
            <a:off x="5704451" y="2562225"/>
            <a:ext cx="595742" cy="2907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1048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1B0DD-CEA6-8DCA-454F-AE8C801B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0C34F-EF62-5CD9-130A-62D781B5C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 해제한 파일 중 아래 </a:t>
            </a:r>
            <a:r>
              <a:rPr lang="en-US" altLang="ko-KR" dirty="0"/>
              <a:t>3</a:t>
            </a:r>
            <a:r>
              <a:rPr lang="ko-KR" altLang="en-US" dirty="0"/>
              <a:t>개의 파일을 </a:t>
            </a:r>
            <a:r>
              <a:rPr lang="en-US" altLang="ko-KR" dirty="0"/>
              <a:t>Postman</a:t>
            </a:r>
            <a:r>
              <a:rPr lang="ko-KR" altLang="en-US" dirty="0"/>
              <a:t>의 </a:t>
            </a:r>
            <a:r>
              <a:rPr lang="en-US" altLang="ko-KR" dirty="0"/>
              <a:t>Import</a:t>
            </a:r>
            <a:r>
              <a:rPr lang="ko-KR" altLang="en-US" dirty="0"/>
              <a:t>로 드래그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73485A-6616-AFA7-EB05-A5B9D07E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9" y="1988840"/>
            <a:ext cx="7204402" cy="4176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4D4BE0-4BEB-F866-558E-93A666E166CB}"/>
              </a:ext>
            </a:extLst>
          </p:cNvPr>
          <p:cNvSpPr/>
          <p:nvPr/>
        </p:nvSpPr>
        <p:spPr>
          <a:xfrm>
            <a:off x="6084168" y="3661272"/>
            <a:ext cx="2160240" cy="7038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FA819D79-5CB4-C4C1-9A73-FF60A8779CA7}"/>
              </a:ext>
            </a:extLst>
          </p:cNvPr>
          <p:cNvSpPr/>
          <p:nvPr/>
        </p:nvSpPr>
        <p:spPr>
          <a:xfrm>
            <a:off x="4031040" y="3725156"/>
            <a:ext cx="1944216" cy="576064"/>
          </a:xfrm>
          <a:prstGeom prst="lef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드래그</a:t>
            </a:r>
          </a:p>
        </p:txBody>
      </p:sp>
    </p:spTree>
    <p:extLst>
      <p:ext uri="{BB962C8B-B14F-4D97-AF65-F5344CB8AC3E}">
        <p14:creationId xmlns:p14="http://schemas.microsoft.com/office/powerpoint/2010/main" val="237463068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3A91-DCD5-7032-5FB9-D1045AED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CE521-31D1-DE58-BF6E-75DE0CC6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F2CFC-C4D8-688F-D4B3-5F388040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57" y="1916832"/>
            <a:ext cx="6728886" cy="4320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869452-A50B-855E-7D9B-2137C01DCC5B}"/>
              </a:ext>
            </a:extLst>
          </p:cNvPr>
          <p:cNvSpPr/>
          <p:nvPr/>
        </p:nvSpPr>
        <p:spPr>
          <a:xfrm>
            <a:off x="6898386" y="5668989"/>
            <a:ext cx="988179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0154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DD52-9559-BADB-A3CB-A17F97D1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955AB0-DE04-1855-6A81-5321F4E31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3</a:t>
            </a:r>
            <a:r>
              <a:rPr lang="ko-KR" altLang="en-US" dirty="0"/>
              <a:t>개의 항목이 추가된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BE53C-45AB-D7D2-65D9-37DD9D90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319337"/>
            <a:ext cx="3505200" cy="2219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B63F0C-33A5-D81C-C2A8-0A364BA6F488}"/>
              </a:ext>
            </a:extLst>
          </p:cNvPr>
          <p:cNvSpPr/>
          <p:nvPr/>
        </p:nvSpPr>
        <p:spPr>
          <a:xfrm>
            <a:off x="3635896" y="2996952"/>
            <a:ext cx="1800200" cy="8640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8910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F1463-13FC-1961-0455-E8E26EC4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DF773-0DC2-DF2E-CBFC-FE58123EE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Mobius, Device Simulator, Postman, </a:t>
            </a:r>
            <a:r>
              <a:rPr lang="en-US" altLang="ko-KR" dirty="0" err="1"/>
              <a:t>FreeBoard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en-US" altLang="ko-KR" dirty="0"/>
              <a:t>Device Simulator</a:t>
            </a:r>
            <a:r>
              <a:rPr lang="ko-KR" altLang="en-US" dirty="0"/>
              <a:t>를 사용하여 가상 온도계를 만들고</a:t>
            </a:r>
            <a:r>
              <a:rPr lang="en-US" altLang="ko-KR" dirty="0"/>
              <a:t>, </a:t>
            </a:r>
            <a:r>
              <a:rPr lang="ko-KR" altLang="en-US" dirty="0"/>
              <a:t>가상 온도계의 온도를 지속적으로 </a:t>
            </a:r>
            <a:r>
              <a:rPr lang="en-US" altLang="ko-KR" dirty="0"/>
              <a:t>Mobius</a:t>
            </a:r>
            <a:r>
              <a:rPr lang="ko-KR" altLang="en-US" dirty="0"/>
              <a:t>에게 전송하는 예제를 수행함</a:t>
            </a:r>
            <a:endParaRPr lang="en-US" altLang="ko-KR" dirty="0"/>
          </a:p>
          <a:p>
            <a:r>
              <a:rPr lang="ko-KR" altLang="en-US" dirty="0"/>
              <a:t>다음 경로에 접속</a:t>
            </a:r>
            <a:endParaRPr lang="en-US" altLang="ko-KR" dirty="0"/>
          </a:p>
          <a:p>
            <a:pPr lvl="1"/>
            <a:r>
              <a:rPr lang="en-US" altLang="ko-KR" dirty="0"/>
              <a:t>http://192.168.35.28:8369/</a:t>
            </a:r>
          </a:p>
          <a:p>
            <a:r>
              <a:rPr lang="ko-KR" altLang="en-US" dirty="0"/>
              <a:t>다음 값을 입력 후 </a:t>
            </a:r>
            <a:r>
              <a:rPr lang="en-US" altLang="ko-KR" dirty="0"/>
              <a:t>Create new device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Type: Temperature</a:t>
            </a:r>
          </a:p>
          <a:p>
            <a:pPr lvl="1"/>
            <a:r>
              <a:rPr lang="en-US" altLang="ko-KR" dirty="0"/>
              <a:t>Name: temp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1527D-E967-9443-306B-BAE7D5F9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645024"/>
            <a:ext cx="7344816" cy="2627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07BBD6-23F3-4829-FF1F-22579C8EC72F}"/>
              </a:ext>
            </a:extLst>
          </p:cNvPr>
          <p:cNvSpPr/>
          <p:nvPr/>
        </p:nvSpPr>
        <p:spPr>
          <a:xfrm>
            <a:off x="4427984" y="5572958"/>
            <a:ext cx="1368152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59AD60-3C82-4922-B062-C68947A6471D}"/>
              </a:ext>
            </a:extLst>
          </p:cNvPr>
          <p:cNvSpPr/>
          <p:nvPr/>
        </p:nvSpPr>
        <p:spPr>
          <a:xfrm>
            <a:off x="3419872" y="5110502"/>
            <a:ext cx="2376264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19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9E739-6831-673A-717B-69B7864E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9B567-05B6-142C-CC79-9FBCCF7E3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규모가 작은 </a:t>
            </a:r>
            <a:r>
              <a:rPr lang="en-US" altLang="ko-KR" dirty="0"/>
              <a:t>&amp;Cube </a:t>
            </a:r>
            <a:r>
              <a:rPr lang="ko-KR" altLang="en-US" dirty="0" err="1"/>
              <a:t>카모마일은</a:t>
            </a:r>
            <a:r>
              <a:rPr lang="ko-KR" altLang="en-US" dirty="0"/>
              <a:t> 자원관리자</a:t>
            </a:r>
            <a:r>
              <a:rPr lang="en-US" altLang="ko-KR" dirty="0"/>
              <a:t>, </a:t>
            </a:r>
            <a:r>
              <a:rPr lang="ko-KR" altLang="en-US" dirty="0"/>
              <a:t>보안관리자</a:t>
            </a:r>
            <a:r>
              <a:rPr lang="en-US" altLang="ko-KR" dirty="0"/>
              <a:t>, </a:t>
            </a:r>
            <a:r>
              <a:rPr lang="ko-KR" altLang="en-US" dirty="0"/>
              <a:t>통신관리자</a:t>
            </a:r>
            <a:r>
              <a:rPr lang="en-US" altLang="ko-KR" dirty="0"/>
              <a:t>, </a:t>
            </a:r>
            <a:r>
              <a:rPr lang="ko-KR" altLang="en-US" dirty="0"/>
              <a:t>사물관리자</a:t>
            </a:r>
            <a:r>
              <a:rPr lang="en-US" altLang="ko-KR" dirty="0"/>
              <a:t>, </a:t>
            </a:r>
            <a:r>
              <a:rPr lang="ko-KR" altLang="en-US" dirty="0"/>
              <a:t>장치관리자 등 </a:t>
            </a:r>
            <a:r>
              <a:rPr lang="en-US" altLang="ko-KR" dirty="0"/>
              <a:t>5</a:t>
            </a:r>
            <a:r>
              <a:rPr lang="ko-KR" altLang="en-US" dirty="0"/>
              <a:t>개의 코어로 이루어져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마이크로서버와</a:t>
            </a:r>
            <a:r>
              <a:rPr lang="ko-KR" altLang="en-US" dirty="0"/>
              <a:t> </a:t>
            </a:r>
            <a:r>
              <a:rPr lang="en-US" altLang="ko-KR" dirty="0"/>
              <a:t>Contiki</a:t>
            </a:r>
            <a:r>
              <a:rPr lang="ko-KR" altLang="en-US" dirty="0"/>
              <a:t>로 구성되어 있다</a:t>
            </a:r>
            <a:r>
              <a:rPr lang="en-US" altLang="ko-KR" dirty="0"/>
              <a:t>. </a:t>
            </a:r>
            <a:r>
              <a:rPr lang="ko-KR" altLang="en-US" dirty="0"/>
              <a:t>지원 디바이스는 </a:t>
            </a:r>
            <a:r>
              <a:rPr lang="en-US" altLang="ko-KR" dirty="0"/>
              <a:t>CoAP 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7203C28-0E55-3AE6-47C7-F798E66F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88840"/>
            <a:ext cx="88201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2872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65CE8-03DA-6E8B-603E-290C7D54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01E4E-41E0-9C03-EACE-B2EF4709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Device Simulator</a:t>
            </a:r>
            <a:r>
              <a:rPr lang="ko-KR" altLang="en-US" dirty="0"/>
              <a:t>는 추가된 가상 온도계의 온도를 지속적으로 </a:t>
            </a:r>
            <a:r>
              <a:rPr lang="en-US" altLang="ko-KR" dirty="0"/>
              <a:t>Mobius</a:t>
            </a:r>
            <a:r>
              <a:rPr lang="ko-KR" altLang="en-US" dirty="0"/>
              <a:t>에게 전송함</a:t>
            </a:r>
          </a:p>
          <a:p>
            <a:r>
              <a:rPr lang="ko-KR" altLang="en-US" dirty="0"/>
              <a:t>왼쪽과 같이 온도계 그림에 온도가 출력되는 것을 확인</a:t>
            </a:r>
            <a:endParaRPr lang="en-US" altLang="ko-KR" dirty="0"/>
          </a:p>
          <a:p>
            <a:r>
              <a:rPr lang="ko-KR" altLang="en-US" dirty="0"/>
              <a:t>오른쪽과 같이 </a:t>
            </a:r>
            <a:r>
              <a:rPr lang="en-US" altLang="ko-KR" dirty="0"/>
              <a:t>Device Simulator</a:t>
            </a:r>
            <a:r>
              <a:rPr lang="ko-KR" altLang="en-US" dirty="0"/>
              <a:t>가 실행되고 있는 명령창에서 온도가 </a:t>
            </a:r>
            <a:r>
              <a:rPr lang="en-US" altLang="ko-KR" dirty="0"/>
              <a:t>Mobius</a:t>
            </a:r>
            <a:r>
              <a:rPr lang="ko-KR" altLang="en-US" dirty="0"/>
              <a:t>에게 지속적으로 전송되는 것을 확인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6A3491-AF5B-4457-A222-B36A6B26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02768"/>
            <a:ext cx="3888432" cy="4212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8CC6F5-2A19-4080-BD3F-0223F2B7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18" y="2502768"/>
            <a:ext cx="3486150" cy="3295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83E0F-63E4-4F92-7BC6-248C30709390}"/>
              </a:ext>
            </a:extLst>
          </p:cNvPr>
          <p:cNvSpPr txBox="1"/>
          <p:nvPr/>
        </p:nvSpPr>
        <p:spPr>
          <a:xfrm>
            <a:off x="539552" y="2142728"/>
            <a:ext cx="187220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웹페이지 출력 결과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1E762-0D9F-8E52-6F77-B8104D99CE27}"/>
              </a:ext>
            </a:extLst>
          </p:cNvPr>
          <p:cNvSpPr txBox="1"/>
          <p:nvPr/>
        </p:nvSpPr>
        <p:spPr>
          <a:xfrm>
            <a:off x="4912618" y="2142728"/>
            <a:ext cx="187220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명령창의 </a:t>
            </a:r>
            <a:r>
              <a:rPr lang="en-US" altLang="ko-KR" sz="1400" dirty="0"/>
              <a:t>Device Simulator</a:t>
            </a:r>
            <a:r>
              <a:rPr lang="ko-KR" altLang="en-US" sz="1400" dirty="0"/>
              <a:t>에서 출력된 메시지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15FF-028F-983E-3D56-70442D587DFE}"/>
              </a:ext>
            </a:extLst>
          </p:cNvPr>
          <p:cNvSpPr txBox="1"/>
          <p:nvPr/>
        </p:nvSpPr>
        <p:spPr>
          <a:xfrm>
            <a:off x="6414974" y="3029486"/>
            <a:ext cx="360040" cy="189354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'22'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C597F-0F6D-7B05-7866-EE689B250739}"/>
              </a:ext>
            </a:extLst>
          </p:cNvPr>
          <p:cNvSpPr txBox="1"/>
          <p:nvPr/>
        </p:nvSpPr>
        <p:spPr>
          <a:xfrm>
            <a:off x="5555326" y="5151626"/>
            <a:ext cx="360040" cy="189354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'22'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562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20178-B5D8-A378-07E5-53A89063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1F9C1-D10A-34C9-4032-24A8A7566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Postman</a:t>
            </a:r>
            <a:r>
              <a:rPr lang="ko-KR" altLang="en-US" dirty="0"/>
              <a:t>을 사용하여 온도계 온도를 </a:t>
            </a:r>
            <a:r>
              <a:rPr lang="en-US" altLang="ko-KR" dirty="0"/>
              <a:t>Mobius</a:t>
            </a:r>
            <a:r>
              <a:rPr lang="ko-KR" altLang="en-US" dirty="0"/>
              <a:t>에게 전송하는 방법임</a:t>
            </a:r>
            <a:endParaRPr lang="en-US" altLang="ko-KR" dirty="0"/>
          </a:p>
          <a:p>
            <a:r>
              <a:rPr lang="en-US" altLang="ko-KR" dirty="0"/>
              <a:t>Postman</a:t>
            </a:r>
            <a:r>
              <a:rPr lang="ko-KR" altLang="en-US" dirty="0"/>
              <a:t>에서 </a:t>
            </a:r>
            <a:r>
              <a:rPr lang="en-US" altLang="ko-KR" dirty="0"/>
              <a:t>Collections </a:t>
            </a:r>
            <a:r>
              <a:rPr lang="ko-KR" altLang="en-US" dirty="0"/>
              <a:t>선택 후 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61EEE-EDA3-6ABB-8968-408A89BE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132856"/>
            <a:ext cx="4048125" cy="3267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E043F1-7051-E6D7-FC5C-F35C207F41F0}"/>
              </a:ext>
            </a:extLst>
          </p:cNvPr>
          <p:cNvSpPr/>
          <p:nvPr/>
        </p:nvSpPr>
        <p:spPr>
          <a:xfrm>
            <a:off x="2547937" y="2132856"/>
            <a:ext cx="727919" cy="6254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A3BDF-67F7-DDB1-48CC-DDF3D5F3AB29}"/>
              </a:ext>
            </a:extLst>
          </p:cNvPr>
          <p:cNvSpPr/>
          <p:nvPr/>
        </p:nvSpPr>
        <p:spPr>
          <a:xfrm>
            <a:off x="3707904" y="4406153"/>
            <a:ext cx="23042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7622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817F5-1ADE-CF51-A817-23D2E80D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1DD6-D364-721C-7DBC-45A5DE3E5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입력 후 마지막으로 </a:t>
            </a:r>
            <a:r>
              <a:rPr lang="en-US" altLang="ko-KR" dirty="0"/>
              <a:t>Send</a:t>
            </a:r>
            <a:r>
              <a:rPr lang="ko-KR" altLang="en-US" dirty="0"/>
              <a:t>를 클릭하여 데이터를 </a:t>
            </a:r>
            <a:r>
              <a:rPr lang="en-US" altLang="ko-KR" dirty="0"/>
              <a:t>Mobius</a:t>
            </a:r>
            <a:r>
              <a:rPr lang="ko-KR" altLang="en-US" dirty="0"/>
              <a:t>에게 전송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9F75E-F6F4-B5F2-9D30-30EDD254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0" y="2564904"/>
            <a:ext cx="8278380" cy="30865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B58135-F83B-16CB-46A4-A10CAB42E06D}"/>
              </a:ext>
            </a:extLst>
          </p:cNvPr>
          <p:cNvSpPr/>
          <p:nvPr/>
        </p:nvSpPr>
        <p:spPr>
          <a:xfrm>
            <a:off x="6638102" y="2641339"/>
            <a:ext cx="1944216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ACFE41-D23E-6FEA-A2AF-6E6D6992FB64}"/>
              </a:ext>
            </a:extLst>
          </p:cNvPr>
          <p:cNvSpPr/>
          <p:nvPr/>
        </p:nvSpPr>
        <p:spPr>
          <a:xfrm>
            <a:off x="1583668" y="3489310"/>
            <a:ext cx="172819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AEBB33-11FD-9447-A004-CF9CE2478A18}"/>
              </a:ext>
            </a:extLst>
          </p:cNvPr>
          <p:cNvSpPr/>
          <p:nvPr/>
        </p:nvSpPr>
        <p:spPr>
          <a:xfrm>
            <a:off x="2954573" y="3911523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58516-4FB4-3E7D-6EE1-21006F8D5A07}"/>
              </a:ext>
            </a:extLst>
          </p:cNvPr>
          <p:cNvSpPr/>
          <p:nvPr/>
        </p:nvSpPr>
        <p:spPr>
          <a:xfrm>
            <a:off x="7642070" y="3489310"/>
            <a:ext cx="924557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CD0972-6572-C29F-B934-D2140D99284B}"/>
              </a:ext>
            </a:extLst>
          </p:cNvPr>
          <p:cNvSpPr/>
          <p:nvPr/>
        </p:nvSpPr>
        <p:spPr>
          <a:xfrm>
            <a:off x="2306501" y="5042447"/>
            <a:ext cx="393291" cy="217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5757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C7BBF-12AF-6F50-93D6-14F30D78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658C7-A692-7813-D6B8-5C6D2B5D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정상적으로 전송되었다면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en-US" altLang="ko-KR" dirty="0"/>
              <a:t>Mobius</a:t>
            </a:r>
            <a:r>
              <a:rPr lang="ko-KR" altLang="en-US" dirty="0"/>
              <a:t>가 응답한 데이터를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8C5194-9F06-BA1B-07E5-D63DE00A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3" y="2276872"/>
            <a:ext cx="5328594" cy="3758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D034E8-2748-985D-60C5-110FCFCA2B0F}"/>
              </a:ext>
            </a:extLst>
          </p:cNvPr>
          <p:cNvSpPr/>
          <p:nvPr/>
        </p:nvSpPr>
        <p:spPr>
          <a:xfrm>
            <a:off x="1907702" y="4797152"/>
            <a:ext cx="2520281" cy="13681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553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699E7-7425-D8FE-343C-8A98EEC9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6E363-6DF1-3FFF-99FC-335604266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가 전송 받은 온도를 </a:t>
            </a:r>
            <a:r>
              <a:rPr lang="en-US" altLang="ko-KR" dirty="0"/>
              <a:t>Freeboard</a:t>
            </a:r>
            <a:r>
              <a:rPr lang="ko-KR" altLang="en-US" dirty="0"/>
              <a:t>로 출력하는 예제를 수행함</a:t>
            </a:r>
            <a:endParaRPr lang="en-US" altLang="ko-KR" dirty="0"/>
          </a:p>
          <a:p>
            <a:r>
              <a:rPr lang="ko-KR" altLang="en-US" dirty="0"/>
              <a:t>다음 경로로 접속</a:t>
            </a:r>
            <a:endParaRPr lang="en-US" altLang="ko-KR" dirty="0"/>
          </a:p>
          <a:p>
            <a:pPr lvl="1"/>
            <a:r>
              <a:rPr lang="en-US" altLang="ko-KR" dirty="0"/>
              <a:t>http://192.168.35.28/freeboard</a:t>
            </a:r>
          </a:p>
          <a:p>
            <a:r>
              <a:rPr lang="en-US" altLang="ko-KR" dirty="0"/>
              <a:t>DATASOURCES</a:t>
            </a:r>
            <a:r>
              <a:rPr lang="ko-KR" altLang="en-US" dirty="0"/>
              <a:t>에서 </a:t>
            </a:r>
            <a:r>
              <a:rPr lang="en-US" altLang="ko-KR" dirty="0"/>
              <a:t>ADD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D1997-96DD-0A5E-9F88-D7283A16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924944"/>
            <a:ext cx="7488834" cy="24989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7DAE1A-CF83-CFAF-5DBB-19FEBFE8849D}"/>
              </a:ext>
            </a:extLst>
          </p:cNvPr>
          <p:cNvSpPr/>
          <p:nvPr/>
        </p:nvSpPr>
        <p:spPr>
          <a:xfrm>
            <a:off x="4788024" y="3911899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8064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EDA66-3D3B-9CFB-21B7-3DE051A3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0AA28-152D-FD5F-5E22-6B077C679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835B9-897D-D347-9E79-477E36F4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852936"/>
            <a:ext cx="6912768" cy="20199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F7030C-63C5-9FEF-7879-A453087AC93F}"/>
              </a:ext>
            </a:extLst>
          </p:cNvPr>
          <p:cNvSpPr/>
          <p:nvPr/>
        </p:nvSpPr>
        <p:spPr>
          <a:xfrm>
            <a:off x="2627784" y="3806933"/>
            <a:ext cx="3096344" cy="1981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186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F76DB-7936-2527-D0DC-70CA3B02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503EC-1CB6-CC80-BC7F-4039407F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정보 입력 후 </a:t>
            </a:r>
            <a:r>
              <a:rPr lang="en-US" altLang="ko-KR" dirty="0"/>
              <a:t>ADD</a:t>
            </a:r>
            <a:r>
              <a:rPr lang="ko-KR" altLang="en-US" dirty="0"/>
              <a:t>를 세번 클릭</a:t>
            </a:r>
            <a:endParaRPr lang="en-US" altLang="ko-KR" dirty="0"/>
          </a:p>
          <a:p>
            <a:pPr lvl="1"/>
            <a:r>
              <a:rPr lang="en-US" altLang="ko-KR" dirty="0"/>
              <a:t>NAME: temp</a:t>
            </a:r>
          </a:p>
          <a:p>
            <a:pPr lvl="1"/>
            <a:r>
              <a:rPr lang="en-US" altLang="ko-KR" dirty="0"/>
              <a:t>URL: http://192.168.35.28:7579/Mobius/temp/DATA/la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73F6EA-7195-5E22-10D8-374123E8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008233"/>
            <a:ext cx="8353425" cy="4695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035407-D98D-DE8B-41EC-92B1440AFE1E}"/>
              </a:ext>
            </a:extLst>
          </p:cNvPr>
          <p:cNvSpPr/>
          <p:nvPr/>
        </p:nvSpPr>
        <p:spPr>
          <a:xfrm>
            <a:off x="2195736" y="3016345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270F6B-D301-5C1C-44C3-881D93DB66B7}"/>
              </a:ext>
            </a:extLst>
          </p:cNvPr>
          <p:cNvSpPr/>
          <p:nvPr/>
        </p:nvSpPr>
        <p:spPr>
          <a:xfrm>
            <a:off x="2195736" y="6295461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C8921-86C0-4409-CC37-1EA1CDD0FE8B}"/>
              </a:ext>
            </a:extLst>
          </p:cNvPr>
          <p:cNvSpPr/>
          <p:nvPr/>
        </p:nvSpPr>
        <p:spPr>
          <a:xfrm>
            <a:off x="2195736" y="3435023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0725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1154F-B39D-9B3A-0A0B-4418B557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31105-9BB8-1AD2-C37C-5B01FEE0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항목에 아래의 값을 입력</a:t>
            </a:r>
            <a:endParaRPr lang="en-US" altLang="ko-KR" dirty="0"/>
          </a:p>
          <a:p>
            <a:pPr lvl="1"/>
            <a:r>
              <a:rPr lang="en-US" altLang="ko-KR" dirty="0"/>
              <a:t>X-M2M-RI: 1234</a:t>
            </a:r>
          </a:p>
          <a:p>
            <a:pPr lvl="1"/>
            <a:r>
              <a:rPr lang="en-US" altLang="ko-KR" dirty="0"/>
              <a:t>X-M2M-Origin: S</a:t>
            </a:r>
          </a:p>
          <a:p>
            <a:pPr lvl="1"/>
            <a:r>
              <a:rPr lang="en-US" altLang="ko-KR" dirty="0"/>
              <a:t>Accept: application/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32783-561B-D0C9-491A-E70711F1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52936"/>
            <a:ext cx="8382000" cy="2590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7E5FAE-B448-4473-5ADC-047D10315A39}"/>
              </a:ext>
            </a:extLst>
          </p:cNvPr>
          <p:cNvSpPr/>
          <p:nvPr/>
        </p:nvSpPr>
        <p:spPr>
          <a:xfrm>
            <a:off x="2123728" y="3835622"/>
            <a:ext cx="4032448" cy="1033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5599FB-7D1B-0EAC-6532-B90B98BDEC30}"/>
              </a:ext>
            </a:extLst>
          </p:cNvPr>
          <p:cNvSpPr/>
          <p:nvPr/>
        </p:nvSpPr>
        <p:spPr>
          <a:xfrm>
            <a:off x="7092280" y="5131023"/>
            <a:ext cx="727919" cy="3127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6970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D644E-B275-145A-716A-11779E19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68200-E831-BAA6-D0DA-D8766DBF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와의 동기화는 몇 분이 지나 늦게 이루어질 수도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동기화 전이라면</a:t>
            </a:r>
            <a:r>
              <a:rPr lang="en-US" altLang="ko-KR" dirty="0"/>
              <a:t>,</a:t>
            </a:r>
            <a:r>
              <a:rPr lang="ko-KR" altLang="en-US" dirty="0"/>
              <a:t> 위와 같이 </a:t>
            </a:r>
            <a:r>
              <a:rPr lang="en-US" altLang="ko-KR" dirty="0"/>
              <a:t>never</a:t>
            </a:r>
            <a:r>
              <a:rPr lang="ko-KR" altLang="en-US" dirty="0"/>
              <a:t>가 출력됨</a:t>
            </a:r>
            <a:endParaRPr lang="en-US" altLang="ko-KR" dirty="0"/>
          </a:p>
          <a:p>
            <a:r>
              <a:rPr lang="ko-KR" altLang="en-US" dirty="0"/>
              <a:t>동기화가 완료되었다면</a:t>
            </a:r>
            <a:r>
              <a:rPr lang="en-US" altLang="ko-KR" dirty="0"/>
              <a:t>,</a:t>
            </a:r>
            <a:r>
              <a:rPr lang="ko-KR" altLang="en-US" dirty="0"/>
              <a:t> 아래와 같이 전송 받은 시간이 출력됨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9B9B8-08C9-D2EC-2057-4AD24648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77540"/>
            <a:ext cx="8382000" cy="166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29B6FF-4997-367B-A4C8-5D846D9C8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6"/>
          <a:stretch/>
        </p:blipFill>
        <p:spPr>
          <a:xfrm>
            <a:off x="381001" y="4676796"/>
            <a:ext cx="83820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F24C3-D984-0DBF-99E0-5D9667B4EE42}"/>
              </a:ext>
            </a:extLst>
          </p:cNvPr>
          <p:cNvSpPr txBox="1"/>
          <p:nvPr/>
        </p:nvSpPr>
        <p:spPr>
          <a:xfrm>
            <a:off x="323528" y="2076010"/>
            <a:ext cx="1008112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동기화 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FE880-1F70-67B7-BC04-D19A6057F5DF}"/>
              </a:ext>
            </a:extLst>
          </p:cNvPr>
          <p:cNvSpPr txBox="1"/>
          <p:nvPr/>
        </p:nvSpPr>
        <p:spPr>
          <a:xfrm>
            <a:off x="323528" y="4381022"/>
            <a:ext cx="1008112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동기화 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9E3CE7-F87F-00D2-C27B-DFD0D4FB6C8F}"/>
              </a:ext>
            </a:extLst>
          </p:cNvPr>
          <p:cNvSpPr/>
          <p:nvPr/>
        </p:nvSpPr>
        <p:spPr>
          <a:xfrm>
            <a:off x="6084168" y="3066961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26A14E-005F-7E91-6154-95B4F4AE47AC}"/>
              </a:ext>
            </a:extLst>
          </p:cNvPr>
          <p:cNvSpPr/>
          <p:nvPr/>
        </p:nvSpPr>
        <p:spPr>
          <a:xfrm>
            <a:off x="6084168" y="5422237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9345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47A51-1CCB-2822-202F-56D3BF24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D53AF-329A-D0A1-A803-36848882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다음으로는 온도를 출력하는 </a:t>
            </a:r>
            <a:r>
              <a:rPr lang="en-US" altLang="ko-KR" dirty="0"/>
              <a:t>PANE</a:t>
            </a:r>
            <a:r>
              <a:rPr lang="ko-KR" altLang="en-US" dirty="0"/>
              <a:t>을 설정함</a:t>
            </a:r>
            <a:endParaRPr lang="en-US" altLang="ko-KR" dirty="0"/>
          </a:p>
          <a:p>
            <a:r>
              <a:rPr lang="en-US" altLang="ko-KR" dirty="0"/>
              <a:t>ADD PANE </a:t>
            </a:r>
            <a:r>
              <a:rPr lang="ko-KR" altLang="en-US" dirty="0"/>
              <a:t>클릭 후 </a:t>
            </a:r>
            <a:r>
              <a:rPr lang="en-US" altLang="ko-KR" dirty="0"/>
              <a:t>+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9631B-F9AD-7BE4-3411-AF1DF044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2276872"/>
            <a:ext cx="3190875" cy="3352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52A64E-3E6A-B573-D373-09FB3D5575FC}"/>
              </a:ext>
            </a:extLst>
          </p:cNvPr>
          <p:cNvSpPr/>
          <p:nvPr/>
        </p:nvSpPr>
        <p:spPr>
          <a:xfrm>
            <a:off x="3131840" y="3577879"/>
            <a:ext cx="1008112" cy="303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9EF4BF-475B-A4C2-F1E0-2E0D75B3DDE0}"/>
              </a:ext>
            </a:extLst>
          </p:cNvPr>
          <p:cNvSpPr/>
          <p:nvPr/>
        </p:nvSpPr>
        <p:spPr>
          <a:xfrm>
            <a:off x="5004048" y="4457328"/>
            <a:ext cx="335375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77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8146A-C5BC-C63C-8DD2-1C8AE1AF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09A31-9A96-5096-44FD-D42DB932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모비우스</a:t>
            </a:r>
            <a:r>
              <a:rPr lang="ko-KR" altLang="en-US" dirty="0"/>
              <a:t> 플랫폼은 </a:t>
            </a:r>
            <a:r>
              <a:rPr lang="en-US" altLang="ko-KR" dirty="0"/>
              <a:t>MQTT </a:t>
            </a:r>
            <a:r>
              <a:rPr lang="ko-KR" altLang="en-US" dirty="0"/>
              <a:t>프로토콜을 사용하여 디바이스와 단말이 연동을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경량의 </a:t>
            </a:r>
            <a:r>
              <a:rPr lang="ko-KR" altLang="en-US" dirty="0" err="1"/>
              <a:t>카모마일</a:t>
            </a:r>
            <a:r>
              <a:rPr lang="ko-KR" altLang="en-US" dirty="0"/>
              <a:t> 버전은 </a:t>
            </a:r>
            <a:r>
              <a:rPr lang="ko-KR" altLang="en-US" dirty="0" err="1"/>
              <a:t>모비우스</a:t>
            </a:r>
            <a:r>
              <a:rPr lang="ko-KR" altLang="en-US" dirty="0"/>
              <a:t> 외에 </a:t>
            </a:r>
            <a:r>
              <a:rPr lang="en-US" altLang="ko-KR" dirty="0"/>
              <a:t>CoAP</a:t>
            </a:r>
            <a:r>
              <a:rPr lang="ko-KR" altLang="en-US" dirty="0"/>
              <a:t>를 사용하는 다른 서비스 플랫폼과 호환될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그림에서 </a:t>
            </a:r>
            <a:r>
              <a:rPr lang="ko-KR" altLang="en-US" dirty="0" err="1"/>
              <a:t>엔큐브</a:t>
            </a:r>
            <a:r>
              <a:rPr lang="ko-KR" altLang="en-US" dirty="0"/>
              <a:t> </a:t>
            </a:r>
            <a:r>
              <a:rPr lang="ko-KR" altLang="en-US" dirty="0" err="1"/>
              <a:t>로즈마리</a:t>
            </a:r>
            <a:r>
              <a:rPr lang="ko-KR" altLang="en-US" dirty="0"/>
              <a:t> 플랫폼은 </a:t>
            </a:r>
            <a:r>
              <a:rPr lang="en-US" altLang="ko-KR" dirty="0"/>
              <a:t>CoAP</a:t>
            </a:r>
            <a:r>
              <a:rPr lang="ko-KR" altLang="en-US" dirty="0"/>
              <a:t>와 </a:t>
            </a:r>
            <a:r>
              <a:rPr lang="en-US" altLang="ko-KR" dirty="0"/>
              <a:t>MQTT</a:t>
            </a:r>
            <a:r>
              <a:rPr lang="ko-KR" altLang="en-US" dirty="0"/>
              <a:t>의 게이트웨이 역할을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B6D26BF-E75B-560E-9F75-EA0AC597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344816" cy="419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28249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82C38-961A-7812-191D-859E34D7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5AED0-729A-7D87-59F8-65EA9466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입력 후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21D3B2-8D4F-37C0-8BF6-E19B41FD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60848"/>
            <a:ext cx="8401050" cy="4057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857CA-E0BD-EF55-B3DC-A03700D8F23E}"/>
              </a:ext>
            </a:extLst>
          </p:cNvPr>
          <p:cNvSpPr/>
          <p:nvPr/>
        </p:nvSpPr>
        <p:spPr>
          <a:xfrm>
            <a:off x="2195736" y="2607948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6FF873-722E-4164-6F03-B0F3F25C703B}"/>
              </a:ext>
            </a:extLst>
          </p:cNvPr>
          <p:cNvSpPr/>
          <p:nvPr/>
        </p:nvSpPr>
        <p:spPr>
          <a:xfrm>
            <a:off x="2195736" y="3026626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200663-C731-7055-C581-F491B242718F}"/>
              </a:ext>
            </a:extLst>
          </p:cNvPr>
          <p:cNvSpPr/>
          <p:nvPr/>
        </p:nvSpPr>
        <p:spPr>
          <a:xfrm>
            <a:off x="6228184" y="3915010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5DDE32-9DD7-9AC8-46BD-A366DE32501D}"/>
              </a:ext>
            </a:extLst>
          </p:cNvPr>
          <p:cNvSpPr/>
          <p:nvPr/>
        </p:nvSpPr>
        <p:spPr>
          <a:xfrm>
            <a:off x="2175978" y="3907417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595505-DAC0-8AA7-B42C-448BE2A0E49A}"/>
              </a:ext>
            </a:extLst>
          </p:cNvPr>
          <p:cNvSpPr/>
          <p:nvPr/>
        </p:nvSpPr>
        <p:spPr>
          <a:xfrm>
            <a:off x="7236296" y="5817612"/>
            <a:ext cx="511895" cy="2535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E8A1A47-8791-A1DE-9BE9-5032771FD553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5400000" flipH="1">
            <a:off x="5422420" y="2929227"/>
            <a:ext cx="7593" cy="2540038"/>
          </a:xfrm>
          <a:prstGeom prst="bentConnector3">
            <a:avLst>
              <a:gd name="adj1" fmla="val -30106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EA7E6F-72A4-7716-1126-1C874EA256EA}"/>
              </a:ext>
            </a:extLst>
          </p:cNvPr>
          <p:cNvSpPr txBox="1"/>
          <p:nvPr/>
        </p:nvSpPr>
        <p:spPr>
          <a:xfrm>
            <a:off x="3518003" y="4477704"/>
            <a:ext cx="3816425" cy="2880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DATASOURCE</a:t>
            </a:r>
            <a:r>
              <a:rPr lang="ko-KR" altLang="en-US" sz="1400" b="1" dirty="0">
                <a:solidFill>
                  <a:srgbClr val="FF0000"/>
                </a:solidFill>
              </a:rPr>
              <a:t>를 통해 자동 완성으로 입력하기</a:t>
            </a:r>
          </a:p>
        </p:txBody>
      </p:sp>
    </p:spTree>
    <p:extLst>
      <p:ext uri="{BB962C8B-B14F-4D97-AF65-F5344CB8AC3E}">
        <p14:creationId xmlns:p14="http://schemas.microsoft.com/office/powerpoint/2010/main" val="11387353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74197-949A-521C-51F9-F106CC3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52731-9E9F-EFD3-8DBB-1D7D4BDE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와 동기화가 완료되었다면 위 그림과 같이 온도가 출력됨</a:t>
            </a:r>
            <a:endParaRPr lang="en-US" altLang="ko-KR" dirty="0"/>
          </a:p>
          <a:p>
            <a:r>
              <a:rPr lang="ko-KR" altLang="en-US" dirty="0"/>
              <a:t>아래 그림과 같이 명령창에서 지속적으로 데이터를 조회하는 것을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8103C-EAA1-5D87-21A1-BE05AA57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82999"/>
            <a:ext cx="8534400" cy="3248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A25EB-BEE1-9304-E6BD-060A01CC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756345"/>
            <a:ext cx="8534400" cy="656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05202-1B89-BDC0-6491-8E110B544978}"/>
              </a:ext>
            </a:extLst>
          </p:cNvPr>
          <p:cNvSpPr txBox="1"/>
          <p:nvPr/>
        </p:nvSpPr>
        <p:spPr>
          <a:xfrm>
            <a:off x="251520" y="5468313"/>
            <a:ext cx="3960440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[Mobius</a:t>
            </a:r>
            <a:r>
              <a:rPr lang="ko-KR" altLang="en-US" sz="1400" dirty="0"/>
              <a:t>가 실행된 명령창에서 출력되는 메시지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0D11A-6B34-C155-A704-706A8494A409}"/>
              </a:ext>
            </a:extLst>
          </p:cNvPr>
          <p:cNvSpPr txBox="1"/>
          <p:nvPr/>
        </p:nvSpPr>
        <p:spPr>
          <a:xfrm>
            <a:off x="251520" y="1788428"/>
            <a:ext cx="3960440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설정이 완료된 화면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37604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63165-05C2-D459-33E5-B652919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749B1-0699-B116-CCD7-C215C0F31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전송되는 온도 데이터를 그래프 형태로 나타내는 예제를 수행함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D52CCE-A891-1377-0EFC-412C1900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2833687"/>
            <a:ext cx="3190875" cy="11906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DD1363-55E4-FE8B-BFC5-7A1AADFA2F7E}"/>
              </a:ext>
            </a:extLst>
          </p:cNvPr>
          <p:cNvSpPr/>
          <p:nvPr/>
        </p:nvSpPr>
        <p:spPr>
          <a:xfrm>
            <a:off x="5004048" y="2949883"/>
            <a:ext cx="288032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2726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65030-182F-CEF4-385F-879FDCAE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AC179B-8B22-4A5F-C809-A221DFDD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정보를 입력 후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BAA97-C8F7-4C5C-B94B-4BF307CB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354407"/>
            <a:ext cx="6912770" cy="2649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BEC206-7D23-B697-439D-6811D1635F8E}"/>
              </a:ext>
            </a:extLst>
          </p:cNvPr>
          <p:cNvSpPr/>
          <p:nvPr/>
        </p:nvSpPr>
        <p:spPr>
          <a:xfrm>
            <a:off x="6660232" y="4715627"/>
            <a:ext cx="43204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8052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42B3E-1EF9-99F1-D7AD-4CB97F2D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0A5FF-C36D-D4C8-3051-6E0BAB4D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실시간으로 그래프가 출력되는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A57B8E-5DFA-CF6B-8FEE-AEA6F359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276475"/>
            <a:ext cx="31051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390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C2399-ABBA-12F2-1C54-18E4C1DD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F2EA6-5A9F-B46C-7D24-D554442D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Resource Monitor</a:t>
            </a:r>
            <a:r>
              <a:rPr lang="ko-KR" altLang="en-US" dirty="0"/>
              <a:t>를 통해 </a:t>
            </a:r>
            <a:r>
              <a:rPr lang="en-US" altLang="ko-KR" dirty="0"/>
              <a:t>Mobius</a:t>
            </a:r>
            <a:r>
              <a:rPr lang="ko-KR" altLang="en-US" dirty="0"/>
              <a:t>에 저장된 데이터를 조회하는 예제를 수행함</a:t>
            </a:r>
            <a:endParaRPr lang="en-US" altLang="ko-KR" dirty="0"/>
          </a:p>
          <a:p>
            <a:r>
              <a:rPr lang="en-US" altLang="ko-KR" dirty="0"/>
              <a:t>Resource Monitor </a:t>
            </a:r>
            <a:r>
              <a:rPr lang="ko-KR" altLang="en-US" dirty="0"/>
              <a:t>실행하여 아래 정보를 입력 후 </a:t>
            </a:r>
            <a:r>
              <a:rPr lang="en-US" altLang="ko-KR" dirty="0"/>
              <a:t>START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1"/>
            <a:r>
              <a:rPr lang="en-US" altLang="ko-KR" dirty="0"/>
              <a:t>Target Resource: http://192.168.35.28:7579</a:t>
            </a:r>
          </a:p>
          <a:p>
            <a:pPr lvl="1"/>
            <a:r>
              <a:rPr lang="en-US" altLang="ko-KR" dirty="0"/>
              <a:t>Target Resource: /Mobius/temp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04D594-FC60-A2C1-CB19-274A4BD9F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3270"/>
          <a:stretch/>
        </p:blipFill>
        <p:spPr>
          <a:xfrm>
            <a:off x="1061086" y="2852936"/>
            <a:ext cx="7021828" cy="29791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C1667-27B2-6409-4F23-9A16FAB82857}"/>
              </a:ext>
            </a:extLst>
          </p:cNvPr>
          <p:cNvSpPr/>
          <p:nvPr/>
        </p:nvSpPr>
        <p:spPr>
          <a:xfrm>
            <a:off x="1095085" y="3573015"/>
            <a:ext cx="2036755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B532B-B406-2F35-91A3-93DEEDF83C88}"/>
              </a:ext>
            </a:extLst>
          </p:cNvPr>
          <p:cNvSpPr/>
          <p:nvPr/>
        </p:nvSpPr>
        <p:spPr>
          <a:xfrm>
            <a:off x="7411127" y="3764357"/>
            <a:ext cx="671788" cy="67275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0461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6E803-FDB7-E2E7-990E-9C3C943A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2B31-DFC3-4AE1-8314-D05E5EAD5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와 정상적으로 연결되었다면</a:t>
            </a:r>
            <a:r>
              <a:rPr lang="en-US" altLang="ko-KR" dirty="0"/>
              <a:t>, </a:t>
            </a:r>
            <a:r>
              <a:rPr lang="ko-KR" altLang="en-US" dirty="0"/>
              <a:t>아래와 같이 저장된 정보들이 출력됨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가상 온도계 예제를 우선적으로 수행해야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E5BD66-5FC0-6228-5BAA-8168DA9B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4824"/>
            <a:ext cx="8064896" cy="4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983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9134E-777A-8121-F8EE-E384450D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E0A15-AEFC-D79C-F84C-13F7A89EB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일반적으로 디바이스를 등록 및 제어하기 위해서는 다음 과정이 필요함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dirty="0" err="1"/>
              <a:t>ar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디바이스 생성</a:t>
            </a:r>
            <a:r>
              <a:rPr lang="en-US" altLang="ko-KR" dirty="0"/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컨테이너 생성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데이터 전송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sub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구독 생성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ko-KR" altLang="en-US" dirty="0"/>
              <a:t>본 실습은 </a:t>
            </a:r>
            <a:r>
              <a:rPr lang="en-US" altLang="ko-KR" dirty="0"/>
              <a:t>4</a:t>
            </a:r>
            <a:r>
              <a:rPr lang="ko-KR" altLang="en-US" dirty="0"/>
              <a:t>번 대신 </a:t>
            </a:r>
            <a:r>
              <a:rPr lang="en-US" altLang="ko-KR" dirty="0"/>
              <a:t>discovery(</a:t>
            </a:r>
            <a:r>
              <a:rPr lang="ko-KR" altLang="en-US" dirty="0"/>
              <a:t>데이터 조회</a:t>
            </a:r>
            <a:r>
              <a:rPr lang="en-US" altLang="ko-KR" dirty="0"/>
              <a:t>)</a:t>
            </a:r>
            <a:r>
              <a:rPr lang="ko-KR" altLang="en-US" dirty="0"/>
              <a:t>를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980D4-B08E-AB28-3332-2E26213E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40" y="1268760"/>
            <a:ext cx="2992960" cy="52146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20EDE57-5BF3-B849-2827-C4FBD7A1C1D8}"/>
              </a:ext>
            </a:extLst>
          </p:cNvPr>
          <p:cNvSpPr/>
          <p:nvPr/>
        </p:nvSpPr>
        <p:spPr>
          <a:xfrm>
            <a:off x="6660232" y="2276873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9A6133-154D-998A-1274-D3CFF23F9BDA}"/>
              </a:ext>
            </a:extLst>
          </p:cNvPr>
          <p:cNvSpPr/>
          <p:nvPr/>
        </p:nvSpPr>
        <p:spPr>
          <a:xfrm>
            <a:off x="6660232" y="3457793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CCD8D6-8AF9-4E0F-045E-ED1407F33E8B}"/>
              </a:ext>
            </a:extLst>
          </p:cNvPr>
          <p:cNvSpPr/>
          <p:nvPr/>
        </p:nvSpPr>
        <p:spPr>
          <a:xfrm>
            <a:off x="6660232" y="4638713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D3149-F6B0-1B3D-F843-218B9187AC0B}"/>
              </a:ext>
            </a:extLst>
          </p:cNvPr>
          <p:cNvSpPr/>
          <p:nvPr/>
        </p:nvSpPr>
        <p:spPr>
          <a:xfrm>
            <a:off x="6660232" y="5819633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EB7B3F-6308-B462-4FF9-57E3353D6184}"/>
              </a:ext>
            </a:extLst>
          </p:cNvPr>
          <p:cNvSpPr/>
          <p:nvPr/>
        </p:nvSpPr>
        <p:spPr>
          <a:xfrm>
            <a:off x="6228184" y="2240869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1</a:t>
            </a:r>
            <a:endParaRPr lang="ko-KR" altLang="en-US" dirty="0">
              <a:solidFill>
                <a:srgbClr val="FF0000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30C3623-EEC9-8037-24F3-DBE87A12DDFD}"/>
              </a:ext>
            </a:extLst>
          </p:cNvPr>
          <p:cNvSpPr/>
          <p:nvPr/>
        </p:nvSpPr>
        <p:spPr>
          <a:xfrm>
            <a:off x="6228184" y="3403974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2</a:t>
            </a:r>
            <a:endParaRPr lang="ko-KR" altLang="en-US" dirty="0">
              <a:solidFill>
                <a:srgbClr val="FF0000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BAFBB-599A-EA88-2581-F6E14AB8D16C}"/>
              </a:ext>
            </a:extLst>
          </p:cNvPr>
          <p:cNvSpPr/>
          <p:nvPr/>
        </p:nvSpPr>
        <p:spPr>
          <a:xfrm>
            <a:off x="6228184" y="4602709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3</a:t>
            </a:r>
            <a:endParaRPr lang="ko-KR" altLang="en-US" dirty="0">
              <a:solidFill>
                <a:srgbClr val="FF0000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F66E8AD-9379-6C62-9F06-25A63FFBDD11}"/>
              </a:ext>
            </a:extLst>
          </p:cNvPr>
          <p:cNvSpPr/>
          <p:nvPr/>
        </p:nvSpPr>
        <p:spPr>
          <a:xfrm>
            <a:off x="6228184" y="5783629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4</a:t>
            </a:r>
            <a:endParaRPr lang="ko-KR" altLang="en-US" dirty="0">
              <a:solidFill>
                <a:srgbClr val="FF0000"/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138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C8DA-95EB-0939-AD7B-E7A6F971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 </a:t>
            </a:r>
            <a:r>
              <a:rPr lang="en-US" altLang="ko-KR" dirty="0"/>
              <a:t>(</a:t>
            </a:r>
            <a:r>
              <a:rPr lang="en-US" altLang="ko-KR" dirty="0" err="1"/>
              <a:t>ar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E594C-0845-DD5C-1376-41C697DE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</a:t>
            </a:r>
            <a:r>
              <a:rPr lang="en-US" altLang="ko-KR" dirty="0"/>
              <a:t> </a:t>
            </a:r>
            <a:r>
              <a:rPr lang="ko-KR" altLang="en-US" dirty="0"/>
              <a:t>생성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E602F-BFBB-38E0-8064-00D9345C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73"/>
          <a:stretch/>
        </p:blipFill>
        <p:spPr>
          <a:xfrm>
            <a:off x="2915816" y="2564904"/>
            <a:ext cx="2992960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AD41C-C187-2179-B6E9-DE1CC25E346A}"/>
              </a:ext>
            </a:extLst>
          </p:cNvPr>
          <p:cNvSpPr/>
          <p:nvPr/>
        </p:nvSpPr>
        <p:spPr>
          <a:xfrm>
            <a:off x="3882208" y="3573016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5500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00E2A-E4DB-EE8C-E4BE-9D864B1D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ar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21FFD5-FA21-F10E-6364-EA7759CD5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Header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1"/>
            <a:r>
              <a:rPr lang="en-US" altLang="ko-KR" dirty="0"/>
              <a:t>X-M2M-Origin</a:t>
            </a:r>
            <a:r>
              <a:rPr lang="ko-KR" altLang="en-US" dirty="0"/>
              <a:t>는</a:t>
            </a:r>
            <a:r>
              <a:rPr lang="en-US" altLang="ko-KR" dirty="0"/>
              <a:t> C </a:t>
            </a:r>
            <a:r>
              <a:rPr lang="ko-KR" altLang="en-US" dirty="0"/>
              <a:t>또는 </a:t>
            </a:r>
            <a:r>
              <a:rPr lang="en-US" altLang="ko-KR" dirty="0"/>
              <a:t>S</a:t>
            </a:r>
            <a:r>
              <a:rPr lang="ko-KR" altLang="en-US" dirty="0"/>
              <a:t>로 시작하는 값을 입력해야 함</a:t>
            </a:r>
            <a:endParaRPr lang="en-US" altLang="ko-KR" dirty="0"/>
          </a:p>
          <a:p>
            <a:pPr lvl="1"/>
            <a:r>
              <a:rPr lang="en-US" altLang="ko-KR" dirty="0"/>
              <a:t>X-M2M-RI</a:t>
            </a:r>
            <a:r>
              <a:rPr lang="ko-KR" altLang="en-US" dirty="0"/>
              <a:t>는 </a:t>
            </a:r>
            <a:r>
              <a:rPr lang="ko-KR" altLang="en-US" dirty="0" err="1"/>
              <a:t>고정값을</a:t>
            </a:r>
            <a:r>
              <a:rPr lang="ko-KR" altLang="en-US" dirty="0"/>
              <a:t> 넣어서 생성하지만</a:t>
            </a:r>
            <a:r>
              <a:rPr lang="en-US" altLang="ko-KR" dirty="0"/>
              <a:t>, </a:t>
            </a:r>
            <a:r>
              <a:rPr lang="ko-KR" altLang="en-US" dirty="0"/>
              <a:t>추후 </a:t>
            </a:r>
            <a:r>
              <a:rPr lang="en-US" altLang="ko-KR" dirty="0"/>
              <a:t>MQTT</a:t>
            </a:r>
            <a:r>
              <a:rPr lang="ko-KR" altLang="en-US" dirty="0"/>
              <a:t>로 실행할 경우에는 </a:t>
            </a:r>
            <a:r>
              <a:rPr lang="ko-KR" altLang="en-US" dirty="0" err="1"/>
              <a:t>랜덤값을</a:t>
            </a:r>
            <a:r>
              <a:rPr lang="ko-KR" altLang="en-US" dirty="0"/>
              <a:t> 입력해야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B4C4A-4068-E674-C068-8688472B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0" y="2348880"/>
            <a:ext cx="8278380" cy="376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F34E7A-6248-1EA4-55FA-C70A76F6EB6B}"/>
              </a:ext>
            </a:extLst>
          </p:cNvPr>
          <p:cNvSpPr/>
          <p:nvPr/>
        </p:nvSpPr>
        <p:spPr>
          <a:xfrm>
            <a:off x="3347864" y="4509120"/>
            <a:ext cx="2736304" cy="7200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32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5E7EB-D410-8A9B-761D-C33B18DB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&amp;Cube-Thyme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D704B-3674-C1B1-D56C-BE91EB497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&amp;Cube-Thyme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oneM2M </a:t>
            </a:r>
            <a:r>
              <a:rPr lang="ko-KR" altLang="en-US" dirty="0"/>
              <a:t>표준을 기반으로 하는 오픈 소스 </a:t>
            </a:r>
            <a:r>
              <a:rPr lang="en-US" altLang="ko-KR" dirty="0"/>
              <a:t>IoT </a:t>
            </a:r>
            <a:r>
              <a:rPr lang="ko-KR" altLang="en-US" dirty="0"/>
              <a:t>장치 애플리케이션이다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버전</a:t>
            </a:r>
            <a:r>
              <a:rPr lang="en-US" altLang="ko-KR" dirty="0"/>
              <a:t>, Java </a:t>
            </a:r>
            <a:r>
              <a:rPr lang="ko-KR" altLang="en-US" dirty="0"/>
              <a:t>버전</a:t>
            </a:r>
            <a:r>
              <a:rPr lang="en-US" altLang="ko-KR" dirty="0"/>
              <a:t>, Android </a:t>
            </a:r>
            <a:r>
              <a:rPr lang="ko-KR" altLang="en-US" dirty="0"/>
              <a:t>버전의 세 가지 버전을 제공한다</a:t>
            </a:r>
            <a:r>
              <a:rPr lang="en-US" altLang="ko-KR" dirty="0"/>
              <a:t>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5C38A5B-EFE0-9DB4-15A6-6B6F3121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632848" cy="461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30036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52A9E-A902-7CA8-02EB-2E255BDE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ar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E8CE4-B17A-2F4B-8E54-FB139F49E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Body</a:t>
            </a:r>
            <a:r>
              <a:rPr lang="ko-KR" altLang="en-US" dirty="0"/>
              <a:t>를 입력 후 </a:t>
            </a:r>
            <a:r>
              <a:rPr lang="en-US" altLang="ko-KR" dirty="0"/>
              <a:t>Send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 err="1"/>
              <a:t>rn</a:t>
            </a:r>
            <a:r>
              <a:rPr lang="en-US" altLang="ko-KR" dirty="0"/>
              <a:t>: MySQL</a:t>
            </a:r>
            <a:r>
              <a:rPr lang="ko-KR" altLang="en-US" dirty="0"/>
              <a:t>에 들어갈 디바이스명</a:t>
            </a:r>
          </a:p>
          <a:p>
            <a:pPr lvl="1"/>
            <a:r>
              <a:rPr lang="en-US" altLang="ko-KR" dirty="0" err="1"/>
              <a:t>lbl</a:t>
            </a:r>
            <a:r>
              <a:rPr lang="en-US" altLang="ko-KR" dirty="0"/>
              <a:t>: </a:t>
            </a:r>
            <a:r>
              <a:rPr lang="ko-KR" altLang="en-US" dirty="0" err="1"/>
              <a:t>라벨명</a:t>
            </a:r>
            <a:r>
              <a:rPr lang="en-US" altLang="ko-KR" dirty="0"/>
              <a:t>(</a:t>
            </a:r>
            <a:r>
              <a:rPr lang="ko-KR" altLang="en-US" dirty="0"/>
              <a:t>간편하게 조회할 이름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BF95-A384-C234-E354-87F53A69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2348880"/>
            <a:ext cx="8220075" cy="2809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666293-6510-9D9B-76BC-BDF62EF5DC13}"/>
              </a:ext>
            </a:extLst>
          </p:cNvPr>
          <p:cNvSpPr/>
          <p:nvPr/>
        </p:nvSpPr>
        <p:spPr>
          <a:xfrm>
            <a:off x="611560" y="3647030"/>
            <a:ext cx="3528392" cy="13661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409323-8930-7DFB-291B-98BB4DA27B07}"/>
              </a:ext>
            </a:extLst>
          </p:cNvPr>
          <p:cNvSpPr/>
          <p:nvPr/>
        </p:nvSpPr>
        <p:spPr>
          <a:xfrm>
            <a:off x="7596336" y="2348880"/>
            <a:ext cx="1085701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1682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5571D-C569-8B60-FE3A-979BBE0C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ar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CE7C6-519C-048D-E725-FE718E34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데이터를 전송 받을 것을 확인</a:t>
            </a:r>
            <a:endParaRPr lang="en-US" altLang="ko-KR" dirty="0"/>
          </a:p>
          <a:p>
            <a:pPr lvl="1"/>
            <a:r>
              <a:rPr lang="en-US" altLang="ko-KR" dirty="0" err="1"/>
              <a:t>rn</a:t>
            </a:r>
            <a:r>
              <a:rPr lang="en-US" altLang="ko-KR" dirty="0"/>
              <a:t>: </a:t>
            </a:r>
            <a:r>
              <a:rPr lang="ko-KR" altLang="en-US" dirty="0"/>
              <a:t>디바이스명</a:t>
            </a:r>
          </a:p>
          <a:p>
            <a:pPr lvl="1"/>
            <a:r>
              <a:rPr lang="en-US" altLang="ko-KR" dirty="0"/>
              <a:t>ty: </a:t>
            </a:r>
            <a:r>
              <a:rPr lang="ko-KR" altLang="en-US" dirty="0"/>
              <a:t>디바이스 생성 </a:t>
            </a:r>
            <a:r>
              <a:rPr lang="ko-KR" altLang="en-US" dirty="0" err="1"/>
              <a:t>구분값</a:t>
            </a:r>
            <a:endParaRPr lang="ko-KR" altLang="en-US" dirty="0"/>
          </a:p>
          <a:p>
            <a:pPr lvl="1"/>
            <a:r>
              <a:rPr lang="en-US" altLang="ko-KR" dirty="0" err="1"/>
              <a:t>ri</a:t>
            </a:r>
            <a:r>
              <a:rPr lang="en-US" altLang="ko-KR" dirty="0"/>
              <a:t>: headers</a:t>
            </a:r>
            <a:r>
              <a:rPr lang="ko-KR" altLang="en-US" dirty="0"/>
              <a:t>에서 준 </a:t>
            </a:r>
            <a:r>
              <a:rPr lang="en-US" altLang="ko-KR" dirty="0"/>
              <a:t>X-M2M-Origin</a:t>
            </a:r>
          </a:p>
          <a:p>
            <a:pPr lvl="1"/>
            <a:r>
              <a:rPr lang="en-US" altLang="ko-KR" dirty="0" err="1"/>
              <a:t>lbl</a:t>
            </a:r>
            <a:r>
              <a:rPr lang="en-US" altLang="ko-KR" dirty="0"/>
              <a:t>: </a:t>
            </a:r>
            <a:r>
              <a:rPr lang="ko-KR" altLang="en-US" dirty="0"/>
              <a:t>지정한 라벨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5E686-6DCC-109C-D14D-B0D4AD7D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636912"/>
            <a:ext cx="5472608" cy="3889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32986B-9214-DC66-4E8C-1C248B6CD0C7}"/>
              </a:ext>
            </a:extLst>
          </p:cNvPr>
          <p:cNvSpPr/>
          <p:nvPr/>
        </p:nvSpPr>
        <p:spPr>
          <a:xfrm>
            <a:off x="1691680" y="4648670"/>
            <a:ext cx="5760640" cy="20206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562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C8DA-95EB-0939-AD7B-E7A6F971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 </a:t>
            </a:r>
            <a:r>
              <a:rPr lang="en-US" altLang="ko-KR" dirty="0"/>
              <a:t>(</a:t>
            </a: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E594C-0845-DD5C-1376-41C697DE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E602F-BFBB-38E0-8064-00D9345C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46"/>
          <a:stretch/>
        </p:blipFill>
        <p:spPr>
          <a:xfrm>
            <a:off x="3075520" y="2204864"/>
            <a:ext cx="2992960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66BD28-9FF8-C530-DB82-1487D368663E}"/>
              </a:ext>
            </a:extLst>
          </p:cNvPr>
          <p:cNvSpPr/>
          <p:nvPr/>
        </p:nvSpPr>
        <p:spPr>
          <a:xfrm>
            <a:off x="4041912" y="4393896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5199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54A61-C4CD-EFDB-3684-2C31A052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0B103-B16B-375B-3348-71246047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주소와 </a:t>
            </a:r>
            <a:r>
              <a:rPr lang="en-US" altLang="ko-KR" dirty="0"/>
              <a:t>Headers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D8EAD6-64D6-6DA1-FE9C-B72B67A0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14" y="1772816"/>
            <a:ext cx="7584972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C2B33C-E520-BCBF-3A0B-16D8733DD6E7}"/>
              </a:ext>
            </a:extLst>
          </p:cNvPr>
          <p:cNvSpPr/>
          <p:nvPr/>
        </p:nvSpPr>
        <p:spPr>
          <a:xfrm>
            <a:off x="1835696" y="2276872"/>
            <a:ext cx="165618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4277A0-D941-F4FB-3AF5-8B4A5A0E2A9E}"/>
              </a:ext>
            </a:extLst>
          </p:cNvPr>
          <p:cNvSpPr/>
          <p:nvPr/>
        </p:nvSpPr>
        <p:spPr>
          <a:xfrm>
            <a:off x="3491880" y="3844422"/>
            <a:ext cx="2376264" cy="576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4968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23AD-7EAE-A059-0FC5-143F6F51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5BC89-B068-E256-B10D-20085404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Body</a:t>
            </a:r>
            <a:r>
              <a:rPr lang="ko-KR" altLang="en-US" dirty="0"/>
              <a:t>를 입력 후 </a:t>
            </a:r>
            <a:r>
              <a:rPr lang="en-US" altLang="ko-KR" dirty="0"/>
              <a:t>Send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074583-53B4-14B2-490B-3E27DDA5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881187"/>
            <a:ext cx="8296275" cy="3095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29ECC9-E052-94FB-0FD7-A77D7536336B}"/>
              </a:ext>
            </a:extLst>
          </p:cNvPr>
          <p:cNvSpPr/>
          <p:nvPr/>
        </p:nvSpPr>
        <p:spPr>
          <a:xfrm>
            <a:off x="7524328" y="2293498"/>
            <a:ext cx="1085701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F316F3-2404-7CA5-E94C-D805079E33FE}"/>
              </a:ext>
            </a:extLst>
          </p:cNvPr>
          <p:cNvSpPr/>
          <p:nvPr/>
        </p:nvSpPr>
        <p:spPr>
          <a:xfrm>
            <a:off x="899592" y="3573016"/>
            <a:ext cx="2736304" cy="12961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2715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021EF-89D1-10E8-CF69-376F8798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B1564-AD84-3A6A-6DAD-3338763E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데이터를 전송 받은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59D86-478D-5CC4-0561-A2ECE690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624736" cy="4620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D7FB73-9721-DE58-5CE3-7B7DDB6E4038}"/>
              </a:ext>
            </a:extLst>
          </p:cNvPr>
          <p:cNvSpPr/>
          <p:nvPr/>
        </p:nvSpPr>
        <p:spPr>
          <a:xfrm>
            <a:off x="1115616" y="4146846"/>
            <a:ext cx="6912768" cy="22825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7764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C8DA-95EB-0939-AD7B-E7A6F971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 </a:t>
            </a:r>
            <a:r>
              <a:rPr lang="en-US" altLang="ko-KR" dirty="0"/>
              <a:t>(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E594C-0845-DD5C-1376-41C697DE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E602F-BFBB-38E0-8064-00D9345C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94"/>
          <a:stretch/>
        </p:blipFill>
        <p:spPr>
          <a:xfrm>
            <a:off x="2915816" y="1844824"/>
            <a:ext cx="2992960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DDB04D-5C2E-C3D1-C75A-CAB7D62E8A84}"/>
              </a:ext>
            </a:extLst>
          </p:cNvPr>
          <p:cNvSpPr/>
          <p:nvPr/>
        </p:nvSpPr>
        <p:spPr>
          <a:xfrm>
            <a:off x="3882208" y="5214776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9244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B9454-2B18-E6C8-CD92-A01408BE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D9C4B-13D4-E363-B502-03FB1FDB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주소와 </a:t>
            </a:r>
            <a:r>
              <a:rPr lang="en-US" altLang="ko-KR" dirty="0"/>
              <a:t>Headers</a:t>
            </a:r>
            <a:r>
              <a:rPr lang="ko-KR" altLang="en-US" dirty="0"/>
              <a:t>를 입력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D706A8-116B-15DD-99FC-DAE932A2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804987"/>
            <a:ext cx="8201025" cy="3248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35BADDB-257C-2197-234A-537CD5FD4C0B}"/>
              </a:ext>
            </a:extLst>
          </p:cNvPr>
          <p:cNvSpPr/>
          <p:nvPr/>
        </p:nvSpPr>
        <p:spPr>
          <a:xfrm>
            <a:off x="1619672" y="2276872"/>
            <a:ext cx="2448272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D69D77-37F7-97FC-3382-8E371AA30B5B}"/>
              </a:ext>
            </a:extLst>
          </p:cNvPr>
          <p:cNvSpPr/>
          <p:nvPr/>
        </p:nvSpPr>
        <p:spPr>
          <a:xfrm>
            <a:off x="3419872" y="3933056"/>
            <a:ext cx="2520280" cy="6480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8360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A645C-EBA1-0F13-891D-C671AF12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4FFAD-B08F-A6AA-5A9F-1CA1D768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Body</a:t>
            </a:r>
            <a:r>
              <a:rPr lang="ko-KR" altLang="en-US" dirty="0"/>
              <a:t>를 입력 후 </a:t>
            </a:r>
            <a:r>
              <a:rPr lang="en-US" altLang="ko-KR" dirty="0"/>
              <a:t>Send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2ACE96-0B79-5ADD-ADFF-435F1526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14512"/>
            <a:ext cx="8305800" cy="3228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0AC5BE-8D26-1D57-CE1C-C422D0F7DDDE}"/>
              </a:ext>
            </a:extLst>
          </p:cNvPr>
          <p:cNvSpPr/>
          <p:nvPr/>
        </p:nvSpPr>
        <p:spPr>
          <a:xfrm>
            <a:off x="7532641" y="2260246"/>
            <a:ext cx="1085701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E27AED-E474-2F39-EB2E-AF6571874E7E}"/>
              </a:ext>
            </a:extLst>
          </p:cNvPr>
          <p:cNvSpPr/>
          <p:nvPr/>
        </p:nvSpPr>
        <p:spPr>
          <a:xfrm>
            <a:off x="899592" y="3535016"/>
            <a:ext cx="2376264" cy="9020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6353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149B9-D1CB-26C0-D971-4BC17221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7A7A70-3EE8-8AD9-0564-A0A78ABB8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데이터를 전송 받은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4BC8FE-A8C2-9CCF-69D0-01FCD872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00808"/>
            <a:ext cx="5904656" cy="4455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D9FE5D-6793-C6A3-5E33-8B8F84467E74}"/>
              </a:ext>
            </a:extLst>
          </p:cNvPr>
          <p:cNvSpPr/>
          <p:nvPr/>
        </p:nvSpPr>
        <p:spPr>
          <a:xfrm>
            <a:off x="1547664" y="4272388"/>
            <a:ext cx="6120680" cy="20369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01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7A687-9CA3-FF83-A57B-FBB6E561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&amp;Cube-Thyme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C35F3-BB46-6FBA-D25F-7AF42EAAE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서버와 직접적으로 통신하여 데이터를 업로드하거나 데어 통지를 받아올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08DB5-2688-CEF0-7BAA-4FA58071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8305"/>
            <a:ext cx="7488832" cy="35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559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C8DA-95EB-0939-AD7B-E7A6F971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 </a:t>
            </a:r>
            <a:r>
              <a:rPr lang="en-US" altLang="ko-KR" dirty="0"/>
              <a:t>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E594C-0845-DD5C-1376-41C697DE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Mobius-release2(</a:t>
            </a:r>
            <a:r>
              <a:rPr lang="en-US" altLang="ko-KR" dirty="0" err="1"/>
              <a:t>json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discovery </a:t>
            </a:r>
            <a:r>
              <a:rPr lang="ko-KR" altLang="en-US" dirty="0"/>
              <a:t>클릭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3908BC-4D4F-8826-FA83-716BAA4A3C47}"/>
              </a:ext>
            </a:extLst>
          </p:cNvPr>
          <p:cNvGrpSpPr/>
          <p:nvPr/>
        </p:nvGrpSpPr>
        <p:grpSpPr>
          <a:xfrm>
            <a:off x="2627784" y="2420888"/>
            <a:ext cx="3567215" cy="3275468"/>
            <a:chOff x="822719" y="2132856"/>
            <a:chExt cx="3567215" cy="327546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18E823-9480-5B5A-9811-ACE486B40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2132856"/>
              <a:ext cx="3562350" cy="2171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0DBC63-E465-0D60-B8B3-95298377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719" y="4712999"/>
              <a:ext cx="3543300" cy="695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AE0C76-FE93-267A-F3DA-3FEA0617C387}"/>
                </a:ext>
              </a:extLst>
            </p:cNvPr>
            <p:cNvSpPr txBox="1"/>
            <p:nvPr/>
          </p:nvSpPr>
          <p:spPr>
            <a:xfrm>
              <a:off x="2267744" y="4374521"/>
              <a:ext cx="216024" cy="213573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400" b="1" dirty="0"/>
                <a:t>…</a:t>
              </a:r>
              <a:endParaRPr lang="ko-KR" altLang="en-US" sz="1400" b="1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2C0791-7403-4EB1-7BB2-931571DC0671}"/>
              </a:ext>
            </a:extLst>
          </p:cNvPr>
          <p:cNvSpPr/>
          <p:nvPr/>
        </p:nvSpPr>
        <p:spPr>
          <a:xfrm>
            <a:off x="3424738" y="5241906"/>
            <a:ext cx="2746346" cy="2135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138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B18C8-CB36-A733-72CC-4CD98461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70A4DE-F1C6-0170-7C74-EB864728C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주소와 </a:t>
            </a:r>
            <a:r>
              <a:rPr lang="en-US" altLang="ko-KR" dirty="0"/>
              <a:t>Params</a:t>
            </a:r>
            <a:r>
              <a:rPr lang="ko-KR" altLang="en-US" dirty="0"/>
              <a:t>를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A09509-B822-E7F4-EB42-218C935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862137"/>
            <a:ext cx="8343900" cy="3133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1E766D-B00E-CFC7-D351-7C1D6DF2408D}"/>
              </a:ext>
            </a:extLst>
          </p:cNvPr>
          <p:cNvSpPr/>
          <p:nvPr/>
        </p:nvSpPr>
        <p:spPr>
          <a:xfrm>
            <a:off x="1475656" y="2348880"/>
            <a:ext cx="2520280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D34064-7F34-496A-1FA2-5B729C381372}"/>
              </a:ext>
            </a:extLst>
          </p:cNvPr>
          <p:cNvSpPr/>
          <p:nvPr/>
        </p:nvSpPr>
        <p:spPr>
          <a:xfrm>
            <a:off x="434370" y="3708374"/>
            <a:ext cx="5649798" cy="7287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1128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5EEC1-6418-27FD-E244-263797C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30E02-B349-C152-5504-FE1D4345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Headers </a:t>
            </a:r>
            <a:r>
              <a:rPr lang="ko-KR" altLang="en-US" dirty="0"/>
              <a:t>입력 후 </a:t>
            </a:r>
            <a:r>
              <a:rPr lang="en-US" altLang="ko-KR" dirty="0"/>
              <a:t>Send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96960E-98DB-BE10-D9E1-8AAA107A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876425"/>
            <a:ext cx="8401050" cy="3105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13E0CB-07FA-354A-BDA6-F5CF1E5E7EA5}"/>
              </a:ext>
            </a:extLst>
          </p:cNvPr>
          <p:cNvSpPr/>
          <p:nvPr/>
        </p:nvSpPr>
        <p:spPr>
          <a:xfrm>
            <a:off x="7662763" y="2276872"/>
            <a:ext cx="1085701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803897-5D38-98FF-4C73-786577E05E04}"/>
              </a:ext>
            </a:extLst>
          </p:cNvPr>
          <p:cNvSpPr/>
          <p:nvPr/>
        </p:nvSpPr>
        <p:spPr>
          <a:xfrm>
            <a:off x="3347864" y="4005064"/>
            <a:ext cx="2736304" cy="7200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3092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67E38-06BB-D548-7379-CD0BBBCE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749E5-86A7-BB5B-F4B3-DEDEB359F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데이터를 전송 받은 것을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08558E-895A-8FCC-401E-90E38C26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84784"/>
            <a:ext cx="6624736" cy="4592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809BEE-A0EA-257A-B83D-7056523DDF9C}"/>
              </a:ext>
            </a:extLst>
          </p:cNvPr>
          <p:cNvSpPr/>
          <p:nvPr/>
        </p:nvSpPr>
        <p:spPr>
          <a:xfrm>
            <a:off x="1187624" y="4005064"/>
            <a:ext cx="6768752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00906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67E38-06BB-D548-7379-CD0BBBCE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749E5-86A7-BB5B-F4B3-DEDEB359F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전송 받은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C7186-CA33-E2BE-E23F-6F5B268287B1}"/>
              </a:ext>
            </a:extLst>
          </p:cNvPr>
          <p:cNvSpPr txBox="1"/>
          <p:nvPr/>
        </p:nvSpPr>
        <p:spPr>
          <a:xfrm>
            <a:off x="4114800" y="928670"/>
            <a:ext cx="4572000" cy="5632311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/>
              <a:t>{</a:t>
            </a:r>
          </a:p>
          <a:p>
            <a:r>
              <a:rPr lang="ko-KR" altLang="en-US" sz="900" dirty="0"/>
              <a:t>    "m2m:rsp": {</a:t>
            </a:r>
          </a:p>
          <a:p>
            <a:r>
              <a:rPr lang="ko-KR" altLang="en-US" sz="900" dirty="0"/>
              <a:t>        "m2m:cin": [</a:t>
            </a:r>
          </a:p>
          <a:p>
            <a:r>
              <a:rPr lang="ko-KR" altLang="en-US" sz="900" dirty="0"/>
              <a:t>            {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pi</a:t>
            </a:r>
            <a:r>
              <a:rPr lang="ko-KR" altLang="en-US" sz="900" dirty="0"/>
              <a:t>": "3-20230327200001011514",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ri</a:t>
            </a:r>
            <a:r>
              <a:rPr lang="ko-KR" altLang="en-US" sz="900" dirty="0"/>
              <a:t>": "4-20230327200325148071",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ty</a:t>
            </a:r>
            <a:r>
              <a:rPr lang="ko-KR" altLang="en-US" sz="900" dirty="0"/>
              <a:t>": 4,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ct</a:t>
            </a:r>
            <a:r>
              <a:rPr lang="ko-KR" altLang="en-US" sz="900" dirty="0"/>
              <a:t>": "20230327T200325",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st</a:t>
            </a:r>
            <a:r>
              <a:rPr lang="ko-KR" altLang="en-US" sz="900" dirty="0"/>
              <a:t>": 1,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rn</a:t>
            </a:r>
            <a:r>
              <a:rPr lang="ko-KR" altLang="en-US" sz="900" dirty="0"/>
              <a:t>": "4-20230327200325146",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lt</a:t>
            </a:r>
            <a:r>
              <a:rPr lang="ko-KR" altLang="en-US" sz="900" dirty="0"/>
              <a:t>": "20230327T200325",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et</a:t>
            </a:r>
            <a:r>
              <a:rPr lang="ko-KR" altLang="en-US" sz="900" dirty="0"/>
              <a:t>": "20250327T200325",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cs</a:t>
            </a:r>
            <a:r>
              <a:rPr lang="ko-KR" altLang="en-US" sz="900" dirty="0"/>
              <a:t>": 4,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cr</a:t>
            </a:r>
            <a:r>
              <a:rPr lang="ko-KR" altLang="en-US" sz="900" dirty="0"/>
              <a:t>": "SCustom123",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con</a:t>
            </a:r>
            <a:r>
              <a:rPr lang="ko-KR" altLang="en-US" sz="900" dirty="0"/>
              <a:t>": "1020"</a:t>
            </a:r>
          </a:p>
          <a:p>
            <a:r>
              <a:rPr lang="ko-KR" altLang="en-US" sz="900" dirty="0"/>
              <a:t>            }</a:t>
            </a:r>
          </a:p>
          <a:p>
            <a:r>
              <a:rPr lang="ko-KR" altLang="en-US" sz="900" dirty="0"/>
              <a:t>        ],</a:t>
            </a:r>
          </a:p>
          <a:p>
            <a:r>
              <a:rPr lang="ko-KR" altLang="en-US" sz="900" dirty="0"/>
              <a:t>        "m2m:cnt": [</a:t>
            </a:r>
          </a:p>
          <a:p>
            <a:r>
              <a:rPr lang="ko-KR" altLang="en-US" sz="900" dirty="0"/>
              <a:t>            {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pi</a:t>
            </a:r>
            <a:r>
              <a:rPr lang="ko-KR" altLang="en-US" sz="900" dirty="0"/>
              <a:t>": "SCustom123",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ri</a:t>
            </a:r>
            <a:r>
              <a:rPr lang="ko-KR" altLang="en-US" sz="900" dirty="0"/>
              <a:t>": "3-20230327200001011514",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ty</a:t>
            </a:r>
            <a:r>
              <a:rPr lang="ko-KR" altLang="en-US" sz="900" dirty="0"/>
              <a:t>": 3,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ct</a:t>
            </a:r>
            <a:r>
              <a:rPr lang="ko-KR" altLang="en-US" sz="900" dirty="0"/>
              <a:t>": "20230327T200001",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st</a:t>
            </a:r>
            <a:r>
              <a:rPr lang="ko-KR" altLang="en-US" sz="900" dirty="0"/>
              <a:t>": 1,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rn</a:t>
            </a:r>
            <a:r>
              <a:rPr lang="ko-KR" altLang="en-US" sz="900" dirty="0"/>
              <a:t>": "custom_con1",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lt</a:t>
            </a:r>
            <a:r>
              <a:rPr lang="ko-KR" altLang="en-US" sz="900" dirty="0"/>
              <a:t>": "20230327T200001",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et</a:t>
            </a:r>
            <a:r>
              <a:rPr lang="ko-KR" altLang="en-US" sz="900" dirty="0"/>
              <a:t>": "20250327T200001",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lbl</a:t>
            </a:r>
            <a:r>
              <a:rPr lang="ko-KR" altLang="en-US" sz="900" dirty="0"/>
              <a:t>": [</a:t>
            </a:r>
          </a:p>
          <a:p>
            <a:r>
              <a:rPr lang="ko-KR" altLang="en-US" sz="900" dirty="0"/>
              <a:t>                    "custon_con1"</a:t>
            </a:r>
          </a:p>
          <a:p>
            <a:r>
              <a:rPr lang="ko-KR" altLang="en-US" sz="900" dirty="0"/>
              <a:t>                ],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cr</a:t>
            </a:r>
            <a:r>
              <a:rPr lang="ko-KR" altLang="en-US" sz="900" dirty="0"/>
              <a:t>": "SCustom123",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mni</a:t>
            </a:r>
            <a:r>
              <a:rPr lang="ko-KR" altLang="en-US" sz="900" dirty="0"/>
              <a:t>": 3153600000,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mbs</a:t>
            </a:r>
            <a:r>
              <a:rPr lang="ko-KR" altLang="en-US" sz="900" dirty="0"/>
              <a:t>": 16384,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mia</a:t>
            </a:r>
            <a:r>
              <a:rPr lang="ko-KR" altLang="en-US" sz="900" dirty="0"/>
              <a:t>": 31536000,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cni</a:t>
            </a:r>
            <a:r>
              <a:rPr lang="ko-KR" altLang="en-US" sz="900" dirty="0"/>
              <a:t>": 1,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cbs</a:t>
            </a:r>
            <a:r>
              <a:rPr lang="ko-KR" altLang="en-US" sz="900" dirty="0"/>
              <a:t>": 4</a:t>
            </a:r>
          </a:p>
          <a:p>
            <a:r>
              <a:rPr lang="ko-KR" altLang="en-US" sz="900" dirty="0"/>
              <a:t>            }</a:t>
            </a:r>
          </a:p>
          <a:p>
            <a:r>
              <a:rPr lang="ko-KR" altLang="en-US" sz="900" dirty="0"/>
              <a:t>        ]</a:t>
            </a:r>
          </a:p>
          <a:p>
            <a:r>
              <a:rPr lang="ko-KR" altLang="en-US" sz="900" dirty="0"/>
              <a:t>    }</a:t>
            </a:r>
          </a:p>
          <a:p>
            <a:r>
              <a:rPr lang="ko-KR" altLang="en-US" sz="900" dirty="0"/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517A13-1AC1-29FE-B619-A5ED5E9E30AB}"/>
              </a:ext>
            </a:extLst>
          </p:cNvPr>
          <p:cNvSpPr/>
          <p:nvPr/>
        </p:nvSpPr>
        <p:spPr>
          <a:xfrm>
            <a:off x="4716016" y="2852936"/>
            <a:ext cx="936104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7F26B-F964-D085-084A-A9292C1EADAF}"/>
              </a:ext>
            </a:extLst>
          </p:cNvPr>
          <p:cNvSpPr txBox="1"/>
          <p:nvPr/>
        </p:nvSpPr>
        <p:spPr>
          <a:xfrm>
            <a:off x="5681148" y="2816932"/>
            <a:ext cx="2339752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cin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생성 단계에서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Mobius</a:t>
            </a:r>
            <a:r>
              <a:rPr lang="ko-KR" altLang="en-US" sz="1400" b="1" dirty="0">
                <a:solidFill>
                  <a:srgbClr val="FF0000"/>
                </a:solidFill>
              </a:rPr>
              <a:t>에게 전송한 데이터</a:t>
            </a:r>
          </a:p>
        </p:txBody>
      </p:sp>
    </p:spTree>
    <p:extLst>
      <p:ext uri="{BB962C8B-B14F-4D97-AF65-F5344CB8AC3E}">
        <p14:creationId xmlns:p14="http://schemas.microsoft.com/office/powerpoint/2010/main" val="98620142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BDE12-8379-751F-7DC9-C3EF7F82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39CC5-1AFC-038D-95A8-ECA4330A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Resource Monitor</a:t>
            </a:r>
            <a:r>
              <a:rPr lang="ko-KR" altLang="en-US" dirty="0"/>
              <a:t>에서 다음 경로로 접속하여 데이터가 입력된 것을 확인 가능</a:t>
            </a:r>
            <a:endParaRPr lang="en-US" altLang="ko-KR" dirty="0"/>
          </a:p>
          <a:p>
            <a:pPr lvl="1"/>
            <a:r>
              <a:rPr lang="en-US" altLang="ko-KR" dirty="0"/>
              <a:t>Target Resource: http://192.168.35.28:7579, /Mobius/custom123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BBB6E-1E92-D2D8-31EF-419B6382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8229600" cy="42491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7FA635-3DA3-6519-1EE8-5F168CC97CD9}"/>
              </a:ext>
            </a:extLst>
          </p:cNvPr>
          <p:cNvSpPr/>
          <p:nvPr/>
        </p:nvSpPr>
        <p:spPr>
          <a:xfrm>
            <a:off x="443166" y="2636912"/>
            <a:ext cx="1896585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13964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DF4DE-34F9-3244-65B0-23562E8B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en-US" altLang="ko-KR" dirty="0"/>
              <a:t> </a:t>
            </a:r>
            <a:r>
              <a:rPr lang="ko-KR" altLang="en-US" dirty="0"/>
              <a:t>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6A524B-5E4A-A4BA-4451-8144229A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88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91C3CA-886E-36A5-4C6E-C5FE7D6C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앞서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5239FA-5301-E4A2-74CE-19CB71C1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환경에서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192.168.35.191 </a:t>
            </a:r>
            <a:r>
              <a:rPr lang="ko-KR" altLang="en-US" dirty="0"/>
              <a:t>이라고 가정함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는 실습 환경마다 달라질 수 있음</a:t>
            </a:r>
            <a:endParaRPr lang="en-US" altLang="ko-KR" dirty="0"/>
          </a:p>
          <a:p>
            <a:r>
              <a:rPr lang="ko-KR" altLang="en-US" dirty="0"/>
              <a:t>실습자는 본인의 실습 환경에서의 </a:t>
            </a:r>
            <a:r>
              <a:rPr lang="en-US" altLang="ko-KR" dirty="0"/>
              <a:t>IP</a:t>
            </a:r>
            <a:r>
              <a:rPr lang="ko-KR" altLang="en-US" dirty="0"/>
              <a:t>를 확인해야 함</a:t>
            </a:r>
            <a:endParaRPr lang="en-US" altLang="ko-KR" dirty="0"/>
          </a:p>
          <a:p>
            <a:r>
              <a:rPr lang="en-US" altLang="ko-KR" b="1" u="sng" dirty="0"/>
              <a:t>192.168.35.191 </a:t>
            </a:r>
            <a:r>
              <a:rPr lang="ko-KR" altLang="en-US" b="1" u="sng" dirty="0"/>
              <a:t>대신 본인의 </a:t>
            </a:r>
            <a:r>
              <a:rPr lang="en-US" altLang="ko-KR" b="1" u="sng" dirty="0"/>
              <a:t>IP</a:t>
            </a:r>
            <a:r>
              <a:rPr lang="ko-KR" altLang="en-US" b="1" u="sng" dirty="0"/>
              <a:t>를 입력</a:t>
            </a:r>
            <a:r>
              <a:rPr lang="ko-KR" altLang="en-US" dirty="0"/>
              <a:t>해야 함</a:t>
            </a:r>
            <a:endParaRPr lang="en-US" altLang="ko-KR" dirty="0"/>
          </a:p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Mobius, </a:t>
            </a:r>
            <a:r>
              <a:rPr lang="en-US" altLang="ko-KR" dirty="0" err="1"/>
              <a:t>FreeBoard</a:t>
            </a:r>
            <a:r>
              <a:rPr lang="ko-KR" altLang="en-US" dirty="0"/>
              <a:t>가 반드시 설치되어 있어야 함</a:t>
            </a:r>
          </a:p>
        </p:txBody>
      </p:sp>
    </p:spTree>
    <p:extLst>
      <p:ext uri="{BB962C8B-B14F-4D97-AF65-F5344CB8AC3E}">
        <p14:creationId xmlns:p14="http://schemas.microsoft.com/office/powerpoint/2010/main" val="296999494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C416A7-DB20-37CB-64FE-08EADA53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A2B0F2-6DB4-DA87-DC88-E501650F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MicroSD </a:t>
            </a:r>
            <a:r>
              <a:rPr lang="ko-KR" altLang="en-US" dirty="0"/>
              <a:t>카드와 리더기를 결합하여 </a:t>
            </a:r>
            <a:r>
              <a:rPr lang="en-US" altLang="ko-KR" dirty="0"/>
              <a:t>PC(</a:t>
            </a:r>
            <a:r>
              <a:rPr lang="ko-KR" altLang="en-US" dirty="0"/>
              <a:t>또는 노트북</a:t>
            </a:r>
            <a:r>
              <a:rPr lang="en-US" altLang="ko-KR" dirty="0"/>
              <a:t>)</a:t>
            </a:r>
            <a:r>
              <a:rPr lang="ko-KR" altLang="en-US" dirty="0"/>
              <a:t>에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3639B-7A20-5598-CAC5-349032FE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68" y="2937282"/>
            <a:ext cx="648058" cy="5080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0A4E68-B225-9E39-EFB2-6C9B13BD8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148" y="3455074"/>
            <a:ext cx="1228896" cy="1238423"/>
          </a:xfrm>
          <a:prstGeom prst="rect">
            <a:avLst/>
          </a:prstGeom>
        </p:spPr>
      </p:pic>
      <p:pic>
        <p:nvPicPr>
          <p:cNvPr id="1026" name="Picture 2" descr="usb 부분 쇼트로 보입니다. - -구매자용 A/S 문의- - 신성조의 견적소">
            <a:extLst>
              <a:ext uri="{FF2B5EF4-FFF2-40B4-BE49-F238E27FC236}">
                <a16:creationId xmlns:a16="http://schemas.microsoft.com/office/drawing/2014/main" id="{14B767F0-C014-E4A4-A887-66CF171E1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2"/>
          <a:stretch/>
        </p:blipFill>
        <p:spPr bwMode="auto">
          <a:xfrm>
            <a:off x="5220072" y="2951017"/>
            <a:ext cx="2466975" cy="1427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AEEDD2-2566-60CA-CE32-BAE2A43FE36A}"/>
              </a:ext>
            </a:extLst>
          </p:cNvPr>
          <p:cNvSpPr/>
          <p:nvPr/>
        </p:nvSpPr>
        <p:spPr>
          <a:xfrm>
            <a:off x="1691680" y="2734994"/>
            <a:ext cx="1656184" cy="208823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7D8B719-DB36-65AB-C5DF-A56CB729516F}"/>
              </a:ext>
            </a:extLst>
          </p:cNvPr>
          <p:cNvSpPr/>
          <p:nvPr/>
        </p:nvSpPr>
        <p:spPr>
          <a:xfrm>
            <a:off x="3641068" y="3237055"/>
            <a:ext cx="1285800" cy="936104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98AA9A-3911-564E-2A8D-F66DE81641EA}"/>
              </a:ext>
            </a:extLst>
          </p:cNvPr>
          <p:cNvSpPr/>
          <p:nvPr/>
        </p:nvSpPr>
        <p:spPr>
          <a:xfrm>
            <a:off x="5909709" y="3014713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665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1161D-331C-7385-2992-6254F354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C91D5-CD25-56A0-EA83-9612F1FD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주소에서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인스톨러를</a:t>
            </a:r>
            <a:r>
              <a:rPr lang="ko-KR" altLang="en-US" dirty="0"/>
              <a:t> 다운로드 후 실행</a:t>
            </a:r>
            <a:endParaRPr lang="en-US" altLang="ko-KR" dirty="0"/>
          </a:p>
          <a:p>
            <a:pPr lvl="1"/>
            <a:r>
              <a:rPr lang="en-US" altLang="ko-KR" dirty="0"/>
              <a:t>https://www.raspberrypi.com/software/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ACB23-D620-4597-9105-492F83B4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59" y="2065342"/>
            <a:ext cx="6289482" cy="32273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3EE0BF-9CDF-4818-ABCD-43C2E9E1DFC6}"/>
              </a:ext>
            </a:extLst>
          </p:cNvPr>
          <p:cNvSpPr/>
          <p:nvPr/>
        </p:nvSpPr>
        <p:spPr>
          <a:xfrm>
            <a:off x="1475656" y="4412173"/>
            <a:ext cx="1728192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203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73DF0-3D32-1F8E-7D84-26E86A88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구성 및 사양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540A4-9CFA-5364-9391-C6A91FF8B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공유기에 서버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 err="1"/>
              <a:t>아두이노를</a:t>
            </a:r>
            <a:r>
              <a:rPr lang="ko-KR" altLang="en-US" dirty="0"/>
              <a:t> 연결한다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ip</a:t>
            </a:r>
            <a:r>
              <a:rPr lang="ko-KR" altLang="en-US" dirty="0"/>
              <a:t>의 경우 실습 환경에 따라 달라질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70FA55-5673-A61C-3D78-8970E7E6BA17}"/>
              </a:ext>
            </a:extLst>
          </p:cNvPr>
          <p:cNvGrpSpPr/>
          <p:nvPr/>
        </p:nvGrpSpPr>
        <p:grpSpPr>
          <a:xfrm>
            <a:off x="3382947" y="3669998"/>
            <a:ext cx="2376264" cy="1939536"/>
            <a:chOff x="4644008" y="2132856"/>
            <a:chExt cx="3816424" cy="3115012"/>
          </a:xfrm>
        </p:grpSpPr>
        <p:pic>
          <p:nvPicPr>
            <p:cNvPr id="4" name="Picture 2" descr="Raspberry Pi 4 Model B 4GB : FLUTON">
              <a:extLst>
                <a:ext uri="{FF2B5EF4-FFF2-40B4-BE49-F238E27FC236}">
                  <a16:creationId xmlns:a16="http://schemas.microsoft.com/office/drawing/2014/main" id="{85DB66FE-11F5-10E9-192A-60287599DC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0" t="22700" r="12201" b="20601"/>
            <a:stretch/>
          </p:blipFill>
          <p:spPr bwMode="auto">
            <a:xfrm rot="5400000">
              <a:off x="4238630" y="2538234"/>
              <a:ext cx="3115012" cy="230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LED - 나무위키">
              <a:extLst>
                <a:ext uri="{FF2B5EF4-FFF2-40B4-BE49-F238E27FC236}">
                  <a16:creationId xmlns:a16="http://schemas.microsoft.com/office/drawing/2014/main" id="{C6E66581-BC55-3C85-8F2C-953A73ED4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" t="6875" r="88975" b="33981"/>
            <a:stretch/>
          </p:blipFill>
          <p:spPr bwMode="auto">
            <a:xfrm rot="5400000" flipH="1">
              <a:off x="7668505" y="3598980"/>
              <a:ext cx="422038" cy="105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LED - 나무위키">
              <a:extLst>
                <a:ext uri="{FF2B5EF4-FFF2-40B4-BE49-F238E27FC236}">
                  <a16:creationId xmlns:a16="http://schemas.microsoft.com/office/drawing/2014/main" id="{4B4F8210-D0BC-2C71-4C90-B7BE4E247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8" t="5222" r="80987" b="33521"/>
            <a:stretch/>
          </p:blipFill>
          <p:spPr bwMode="auto">
            <a:xfrm rot="5400000" flipH="1">
              <a:off x="7724135" y="4194078"/>
              <a:ext cx="383672" cy="108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3544C91-3909-DED9-B7DD-BA4F26765386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6921791" y="4124665"/>
              <a:ext cx="432048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6523E05-D1A1-3942-9064-7DC637375470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6921791" y="4736448"/>
              <a:ext cx="449720" cy="2091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8" descr="How HC-SR501 PIR Sensor Works &amp; How To Interface It With Arduino">
              <a:extLst>
                <a:ext uri="{FF2B5EF4-FFF2-40B4-BE49-F238E27FC236}">
                  <a16:creationId xmlns:a16="http://schemas.microsoft.com/office/drawing/2014/main" id="{4DBAB389-AFA8-0E36-CDBE-E431E3DB54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8" r="18583" b="39039"/>
            <a:stretch/>
          </p:blipFill>
          <p:spPr bwMode="auto">
            <a:xfrm rot="5400000">
              <a:off x="7022326" y="2335414"/>
              <a:ext cx="1496648" cy="1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85BF146-F007-33C2-D8DC-899CAA7C4C0E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6921791" y="3025196"/>
              <a:ext cx="15907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EF7AB18-3DB0-3429-9AAA-5C0808C89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3873357"/>
            <a:ext cx="1112100" cy="16363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47104F-8A22-04E5-0668-4006828BA6DF}"/>
              </a:ext>
            </a:extLst>
          </p:cNvPr>
          <p:cNvSpPr/>
          <p:nvPr/>
        </p:nvSpPr>
        <p:spPr>
          <a:xfrm>
            <a:off x="131480" y="5808068"/>
            <a:ext cx="2413952" cy="8980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서버</a:t>
            </a:r>
            <a:endParaRPr lang="en-US" altLang="ko-KR" sz="1400" dirty="0">
              <a:latin typeface="HY동녘B" pitchFamily="18" charset="-127"/>
              <a:ea typeface="HY동녘B" pitchFamily="18" charset="-127"/>
            </a:endParaRP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OS : Windows 10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IoT </a:t>
            </a:r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플랫폼 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: MOBIUS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IP: 192.168.35.28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C28CF4-2982-D26C-8E13-9F36537FF5DF}"/>
              </a:ext>
            </a:extLst>
          </p:cNvPr>
          <p:cNvSpPr/>
          <p:nvPr/>
        </p:nvSpPr>
        <p:spPr>
          <a:xfrm>
            <a:off x="3018410" y="5808068"/>
            <a:ext cx="2508582" cy="8980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 err="1">
                <a:latin typeface="HY동녘B" pitchFamily="18" charset="-127"/>
                <a:ea typeface="HY동녘B" pitchFamily="18" charset="-127"/>
              </a:rPr>
              <a:t>라즈베리파이</a:t>
            </a:r>
            <a:endParaRPr lang="en-US" altLang="ko-KR" sz="1400" dirty="0">
              <a:latin typeface="HY동녘B" pitchFamily="18" charset="-127"/>
              <a:ea typeface="HY동녘B" pitchFamily="18" charset="-127"/>
            </a:endParaRP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IoT </a:t>
            </a:r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플랫폼 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1400" dirty="0" err="1">
                <a:latin typeface="HY동녘B" pitchFamily="18" charset="-127"/>
                <a:ea typeface="HY동녘B" pitchFamily="18" charset="-127"/>
              </a:rPr>
              <a:t>nCube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-Thyme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IP: 192.168.35.191</a:t>
            </a:r>
          </a:p>
        </p:txBody>
      </p:sp>
      <p:pic>
        <p:nvPicPr>
          <p:cNvPr id="6146" name="Picture 2" descr="와이파이 공유기 구매 팁 : 네이버 블로그">
            <a:extLst>
              <a:ext uri="{FF2B5EF4-FFF2-40B4-BE49-F238E27FC236}">
                <a16:creationId xmlns:a16="http://schemas.microsoft.com/office/drawing/2014/main" id="{8E17490E-FC7E-F715-C0C5-40FCC8EC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35" y="1728079"/>
            <a:ext cx="1242458" cy="124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D0D11A-A7D3-A66C-C74D-B9DEC553592C}"/>
              </a:ext>
            </a:extLst>
          </p:cNvPr>
          <p:cNvSpPr/>
          <p:nvPr/>
        </p:nvSpPr>
        <p:spPr>
          <a:xfrm>
            <a:off x="5071435" y="2016033"/>
            <a:ext cx="1580169" cy="74208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>
                <a:latin typeface="HY동녘B" pitchFamily="18" charset="-127"/>
                <a:ea typeface="HY동녘B" pitchFamily="18" charset="-127"/>
              </a:rPr>
              <a:t>공유기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B28FF5B-630D-C77D-0BA7-39018BADD44A}"/>
              </a:ext>
            </a:extLst>
          </p:cNvPr>
          <p:cNvCxnSpPr>
            <a:cxnSpLocks/>
          </p:cNvCxnSpPr>
          <p:nvPr/>
        </p:nvCxnSpPr>
        <p:spPr>
          <a:xfrm flipV="1">
            <a:off x="2094255" y="2881985"/>
            <a:ext cx="1829673" cy="73620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F0BD45-8E48-F00E-ED29-49593CD8BB02}"/>
              </a:ext>
            </a:extLst>
          </p:cNvPr>
          <p:cNvCxnSpPr>
            <a:cxnSpLocks/>
            <a:endCxn id="6146" idx="2"/>
          </p:cNvCxnSpPr>
          <p:nvPr/>
        </p:nvCxnSpPr>
        <p:spPr>
          <a:xfrm flipV="1">
            <a:off x="4322948" y="2970535"/>
            <a:ext cx="29716" cy="64765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윈도우10 부팅시 와이파이(WIFI) 자동 연결 안될때 해결 방법">
            <a:extLst>
              <a:ext uri="{FF2B5EF4-FFF2-40B4-BE49-F238E27FC236}">
                <a16:creationId xmlns:a16="http://schemas.microsoft.com/office/drawing/2014/main" id="{A881CF8C-830C-B60A-BB3A-E600A08B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75" y="2855276"/>
            <a:ext cx="799264" cy="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윈도우10 부팅시 와이파이(WIFI) 자동 연결 안될때 해결 방법">
            <a:extLst>
              <a:ext uri="{FF2B5EF4-FFF2-40B4-BE49-F238E27FC236}">
                <a16:creationId xmlns:a16="http://schemas.microsoft.com/office/drawing/2014/main" id="{2610936A-413C-6DF6-CF17-43243916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49" y="3048443"/>
            <a:ext cx="799264" cy="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27424F-8F1F-F7B4-1D72-00595280523F}"/>
              </a:ext>
            </a:extLst>
          </p:cNvPr>
          <p:cNvSpPr txBox="1"/>
          <p:nvPr/>
        </p:nvSpPr>
        <p:spPr>
          <a:xfrm>
            <a:off x="5123331" y="5391861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DBDE1-9AE1-E581-5042-8B3567CB3D27}"/>
              </a:ext>
            </a:extLst>
          </p:cNvPr>
          <p:cNvSpPr txBox="1"/>
          <p:nvPr/>
        </p:nvSpPr>
        <p:spPr>
          <a:xfrm>
            <a:off x="5151654" y="4087186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PIR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1D3F1B-0B5F-C2D2-C1EC-816518CE9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659455" y="4260060"/>
            <a:ext cx="1754018" cy="7443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E573F-E918-F7FB-9A96-D457C560574B}"/>
              </a:ext>
            </a:extLst>
          </p:cNvPr>
          <p:cNvSpPr/>
          <p:nvPr/>
        </p:nvSpPr>
        <p:spPr>
          <a:xfrm>
            <a:off x="6282172" y="5808068"/>
            <a:ext cx="2508582" cy="8980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Adafruit Feather M0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IoT </a:t>
            </a:r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플랫폼 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1400" dirty="0" err="1">
                <a:latin typeface="HY동녘B" pitchFamily="18" charset="-127"/>
                <a:ea typeface="HY동녘B" pitchFamily="18" charset="-127"/>
              </a:rPr>
              <a:t>nCube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-Thyme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0353D0-0E1B-2ED1-301A-E65E98C4D9E0}"/>
              </a:ext>
            </a:extLst>
          </p:cNvPr>
          <p:cNvCxnSpPr>
            <a:cxnSpLocks/>
          </p:cNvCxnSpPr>
          <p:nvPr/>
        </p:nvCxnSpPr>
        <p:spPr>
          <a:xfrm flipH="1" flipV="1">
            <a:off x="4852253" y="2925765"/>
            <a:ext cx="2456051" cy="70647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윈도우10 부팅시 와이파이(WIFI) 자동 연결 안될때 해결 방법">
            <a:extLst>
              <a:ext uri="{FF2B5EF4-FFF2-40B4-BE49-F238E27FC236}">
                <a16:creationId xmlns:a16="http://schemas.microsoft.com/office/drawing/2014/main" id="{9B6F3706-D231-4ACD-8629-F1848BC0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46" y="2970535"/>
            <a:ext cx="799264" cy="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LED - 나무위키">
            <a:extLst>
              <a:ext uri="{FF2B5EF4-FFF2-40B4-BE49-F238E27FC236}">
                <a16:creationId xmlns:a16="http://schemas.microsoft.com/office/drawing/2014/main" id="{1F914661-C0CE-FEA3-5EB2-CDE3532CA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6875" r="88975" b="33981"/>
          <a:stretch/>
        </p:blipFill>
        <p:spPr bwMode="auto">
          <a:xfrm rot="5400000" flipH="1">
            <a:off x="8366469" y="4528090"/>
            <a:ext cx="262778" cy="6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LED - 나무위키">
            <a:extLst>
              <a:ext uri="{FF2B5EF4-FFF2-40B4-BE49-F238E27FC236}">
                <a16:creationId xmlns:a16="http://schemas.microsoft.com/office/drawing/2014/main" id="{9CCFA35A-0A7A-56DE-B439-2F32B1C46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8401107" y="4898623"/>
            <a:ext cx="238890" cy="6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3662944-C992-DBEE-0746-FC98764C1C60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901534" y="4855403"/>
            <a:ext cx="26901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AEA88E-00E3-7DFD-B4C4-E625B3D2E531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7901534" y="5236325"/>
            <a:ext cx="280014" cy="130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F6DB78-4FCF-6FF6-686F-62977F384918}"/>
              </a:ext>
            </a:extLst>
          </p:cNvPr>
          <p:cNvCxnSpPr>
            <a:cxnSpLocks/>
          </p:cNvCxnSpPr>
          <p:nvPr/>
        </p:nvCxnSpPr>
        <p:spPr>
          <a:xfrm>
            <a:off x="7901534" y="4170828"/>
            <a:ext cx="99048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6A43AA-6569-1EE9-76A2-2BDE31E23F08}"/>
              </a:ext>
            </a:extLst>
          </p:cNvPr>
          <p:cNvSpPr txBox="1"/>
          <p:nvPr/>
        </p:nvSpPr>
        <p:spPr>
          <a:xfrm>
            <a:off x="8223676" y="5337083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3DD2018-0A71-BE8F-3B43-2C1493225F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4906" y="3844170"/>
            <a:ext cx="824650" cy="6965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CCFD85-4213-2B8D-1EE4-80622432B9DF}"/>
              </a:ext>
            </a:extLst>
          </p:cNvPr>
          <p:cNvSpPr txBox="1"/>
          <p:nvPr/>
        </p:nvSpPr>
        <p:spPr>
          <a:xfrm>
            <a:off x="8086619" y="4032408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DHT11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9593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1C90A-A07A-271B-127A-C38536FD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5F548-4383-9FBF-EF7C-7FC5AC39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F2234-3045-7AF3-0B01-2EBC9455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05" y="2338666"/>
            <a:ext cx="4450556" cy="34647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82AB2B-B2A7-AD5B-3EEE-86D211A4EB4C}"/>
              </a:ext>
            </a:extLst>
          </p:cNvPr>
          <p:cNvSpPr/>
          <p:nvPr/>
        </p:nvSpPr>
        <p:spPr>
          <a:xfrm>
            <a:off x="5211759" y="5445224"/>
            <a:ext cx="75883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5754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1C90A-A07A-271B-127A-C38536FD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5F548-4383-9FBF-EF7C-7FC5AC39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4D75A4-7B81-BF6E-9B09-5CFACB13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05" y="2338666"/>
            <a:ext cx="4450556" cy="34647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2F3516-A921-E8F9-D21F-6D6912D3AC96}"/>
              </a:ext>
            </a:extLst>
          </p:cNvPr>
          <p:cNvSpPr/>
          <p:nvPr/>
        </p:nvSpPr>
        <p:spPr>
          <a:xfrm>
            <a:off x="5211759" y="5445224"/>
            <a:ext cx="75883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0768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37248-A444-D2CD-F56B-CEFE9946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A0ED5-777C-36E4-AA2A-86B13D7E1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저장소를 앞서 연결한 </a:t>
            </a:r>
            <a:r>
              <a:rPr lang="en-US" altLang="ko-KR" dirty="0" err="1"/>
              <a:t>SDCard</a:t>
            </a:r>
            <a:r>
              <a:rPr lang="en-US" altLang="ko-KR" dirty="0"/>
              <a:t> </a:t>
            </a:r>
            <a:r>
              <a:rPr lang="ko-KR" altLang="en-US" dirty="0"/>
              <a:t>리더기로 지정 후 쓰기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022E5-B8A8-4426-BF8A-AF0FD069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81" y="1789510"/>
            <a:ext cx="4872038" cy="32789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C9A444-0C4D-BDC3-5A71-E743EE4B5691}"/>
              </a:ext>
            </a:extLst>
          </p:cNvPr>
          <p:cNvSpPr/>
          <p:nvPr/>
        </p:nvSpPr>
        <p:spPr>
          <a:xfrm>
            <a:off x="4339611" y="3861048"/>
            <a:ext cx="1112851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B05B76-27C8-1DB1-B7CF-6F8D3860CB88}"/>
              </a:ext>
            </a:extLst>
          </p:cNvPr>
          <p:cNvSpPr/>
          <p:nvPr/>
        </p:nvSpPr>
        <p:spPr>
          <a:xfrm>
            <a:off x="5580112" y="3861048"/>
            <a:ext cx="1112851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3875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70833-6B16-4849-B6E0-DFBF65A0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BCFC3-096D-FE9B-6DFB-91E2A0CD2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설치가 완료되었다면 계속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9FEA29-79C8-EE43-1148-7BFA4A44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3" y="1807142"/>
            <a:ext cx="4836994" cy="32437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BD6688-5A1A-039C-6F37-6777DCEAB0F6}"/>
              </a:ext>
            </a:extLst>
          </p:cNvPr>
          <p:cNvSpPr/>
          <p:nvPr/>
        </p:nvSpPr>
        <p:spPr>
          <a:xfrm>
            <a:off x="4139953" y="4005064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539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3367D-569E-0522-DC7D-D80CB0FB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센서</a:t>
            </a:r>
            <a:r>
              <a:rPr lang="en-US" altLang="ko-KR" dirty="0"/>
              <a:t>/</a:t>
            </a:r>
            <a:r>
              <a:rPr lang="ko-KR" altLang="en-US" dirty="0" err="1"/>
              <a:t>액츄에이터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6B2DD-BA83-9149-5CA3-4878AD2D0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아래와 같이 </a:t>
            </a:r>
            <a:r>
              <a:rPr lang="en-US" altLang="ko-KR" dirty="0"/>
              <a:t>PIR </a:t>
            </a:r>
            <a:r>
              <a:rPr lang="ko-KR" altLang="en-US" dirty="0"/>
              <a:t>센서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LED 2</a:t>
            </a:r>
            <a:r>
              <a:rPr lang="ko-KR" altLang="en-US" dirty="0"/>
              <a:t>개를 연결</a:t>
            </a:r>
          </a:p>
        </p:txBody>
      </p:sp>
      <p:pic>
        <p:nvPicPr>
          <p:cNvPr id="3076" name="Picture 4" descr="Raspberry Pi 4 GPIO Pinout">
            <a:extLst>
              <a:ext uri="{FF2B5EF4-FFF2-40B4-BE49-F238E27FC236}">
                <a16:creationId xmlns:a16="http://schemas.microsoft.com/office/drawing/2014/main" id="{09DFA46B-8BD3-6166-B915-D7A0FEB9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707470"/>
            <a:ext cx="3168350" cy="42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aspberry Pi 4 Model B 4GB : FLUTON">
            <a:extLst>
              <a:ext uri="{FF2B5EF4-FFF2-40B4-BE49-F238E27FC236}">
                <a16:creationId xmlns:a16="http://schemas.microsoft.com/office/drawing/2014/main" id="{35873447-6F03-9758-597D-6E984E8D7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 rot="5400000">
            <a:off x="148459" y="2749609"/>
            <a:ext cx="311501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CAEE-59A8-9D20-2658-D7E6CB9C5BF3}"/>
              </a:ext>
            </a:extLst>
          </p:cNvPr>
          <p:cNvSpPr/>
          <p:nvPr/>
        </p:nvSpPr>
        <p:spPr>
          <a:xfrm>
            <a:off x="2498053" y="2560255"/>
            <a:ext cx="360040" cy="187220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A98330-F5D5-2920-C3A4-4C6428C77665}"/>
              </a:ext>
            </a:extLst>
          </p:cNvPr>
          <p:cNvCxnSpPr>
            <a:cxnSpLocks/>
          </p:cNvCxnSpPr>
          <p:nvPr/>
        </p:nvCxnSpPr>
        <p:spPr>
          <a:xfrm flipV="1">
            <a:off x="2858093" y="1768167"/>
            <a:ext cx="489771" cy="79208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84E2C5-BDF6-5144-90A5-74CA96AC2BBB}"/>
              </a:ext>
            </a:extLst>
          </p:cNvPr>
          <p:cNvCxnSpPr>
            <a:cxnSpLocks/>
          </p:cNvCxnSpPr>
          <p:nvPr/>
        </p:nvCxnSpPr>
        <p:spPr>
          <a:xfrm>
            <a:off x="2858093" y="4457628"/>
            <a:ext cx="489771" cy="147170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LED - 나무위키">
            <a:extLst>
              <a:ext uri="{FF2B5EF4-FFF2-40B4-BE49-F238E27FC236}">
                <a16:creationId xmlns:a16="http://schemas.microsoft.com/office/drawing/2014/main" id="{755D71C0-B53C-8C06-5AA7-0C2B07A80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6875" r="88975" b="33981"/>
          <a:stretch/>
        </p:blipFill>
        <p:spPr bwMode="auto">
          <a:xfrm rot="5400000" flipH="1">
            <a:off x="7871742" y="3668417"/>
            <a:ext cx="422038" cy="10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ED - 나무위키">
            <a:extLst>
              <a:ext uri="{FF2B5EF4-FFF2-40B4-BE49-F238E27FC236}">
                <a16:creationId xmlns:a16="http://schemas.microsoft.com/office/drawing/2014/main" id="{36C3C20D-190B-BE1F-29E9-075A84872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7927372" y="4994111"/>
            <a:ext cx="383672" cy="108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7FF9FC-513B-5634-320E-FAE50790B9F3}"/>
              </a:ext>
            </a:extLst>
          </p:cNvPr>
          <p:cNvGrpSpPr/>
          <p:nvPr/>
        </p:nvGrpSpPr>
        <p:grpSpPr>
          <a:xfrm rot="5400000">
            <a:off x="7405776" y="1880239"/>
            <a:ext cx="1496648" cy="1382788"/>
            <a:chOff x="3807285" y="2297846"/>
            <a:chExt cx="1496648" cy="1382788"/>
          </a:xfrm>
        </p:grpSpPr>
        <p:pic>
          <p:nvPicPr>
            <p:cNvPr id="3080" name="Picture 8" descr="How HC-SR501 PIR Sensor Works &amp; How To Interface It With Arduino">
              <a:extLst>
                <a:ext uri="{FF2B5EF4-FFF2-40B4-BE49-F238E27FC236}">
                  <a16:creationId xmlns:a16="http://schemas.microsoft.com/office/drawing/2014/main" id="{2C3C948E-C278-824B-D1DB-D2D3EDFD80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8" r="18583" b="39039"/>
            <a:stretch/>
          </p:blipFill>
          <p:spPr bwMode="auto">
            <a:xfrm>
              <a:off x="3807285" y="2297846"/>
              <a:ext cx="1496648" cy="1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312A85-413D-A13E-58E2-6AF48A15CE4F}"/>
                </a:ext>
              </a:extLst>
            </p:cNvPr>
            <p:cNvSpPr txBox="1"/>
            <p:nvPr/>
          </p:nvSpPr>
          <p:spPr>
            <a:xfrm>
              <a:off x="4042364" y="3487818"/>
              <a:ext cx="444344" cy="1887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050" b="1" dirty="0"/>
                <a:t>GND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3BFDA4-745E-05B1-7801-7B3FD879C1D0}"/>
                </a:ext>
              </a:extLst>
            </p:cNvPr>
            <p:cNvSpPr txBox="1"/>
            <p:nvPr/>
          </p:nvSpPr>
          <p:spPr>
            <a:xfrm>
              <a:off x="4355976" y="3379852"/>
              <a:ext cx="444344" cy="1887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050" b="1" dirty="0">
                  <a:solidFill>
                    <a:srgbClr val="00B050"/>
                  </a:solidFill>
                </a:rPr>
                <a:t>SIG</a:t>
              </a:r>
              <a:endParaRPr lang="ko-KR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E288F-3B48-7ED1-3007-52DABAD44F6A}"/>
                </a:ext>
              </a:extLst>
            </p:cNvPr>
            <p:cNvSpPr txBox="1"/>
            <p:nvPr/>
          </p:nvSpPr>
          <p:spPr>
            <a:xfrm>
              <a:off x="4581034" y="3491894"/>
              <a:ext cx="444344" cy="1887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VCC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EC9762-95B4-F979-FD79-C33229E48B5A}"/>
              </a:ext>
            </a:extLst>
          </p:cNvPr>
          <p:cNvSpPr txBox="1"/>
          <p:nvPr/>
        </p:nvSpPr>
        <p:spPr>
          <a:xfrm>
            <a:off x="7707099" y="3327155"/>
            <a:ext cx="864096" cy="2707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/>
              <a:t>PIR </a:t>
            </a:r>
            <a:r>
              <a:rPr lang="ko-KR" altLang="en-US" sz="1400" b="1" dirty="0"/>
              <a:t>센서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921AE-7244-9D2C-649E-56BBBEA16AD0}"/>
              </a:ext>
            </a:extLst>
          </p:cNvPr>
          <p:cNvSpPr txBox="1"/>
          <p:nvPr/>
        </p:nvSpPr>
        <p:spPr>
          <a:xfrm>
            <a:off x="7723664" y="4404119"/>
            <a:ext cx="864096" cy="2707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/>
              <a:t>LED </a:t>
            </a:r>
            <a:r>
              <a:rPr lang="ko-KR" altLang="en-US" sz="1400" b="1" dirty="0"/>
              <a:t>빨강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3107E7-446B-918A-AE4D-1DBCF1250C14}"/>
              </a:ext>
            </a:extLst>
          </p:cNvPr>
          <p:cNvSpPr txBox="1"/>
          <p:nvPr/>
        </p:nvSpPr>
        <p:spPr>
          <a:xfrm>
            <a:off x="7723664" y="5726245"/>
            <a:ext cx="864096" cy="2707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/>
              <a:t>LED </a:t>
            </a:r>
            <a:r>
              <a:rPr lang="ko-KR" altLang="en-US" sz="1400" b="1" dirty="0"/>
              <a:t>초록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150DC4-8E8B-3C20-ACE1-0C27E671FD61}"/>
              </a:ext>
            </a:extLst>
          </p:cNvPr>
          <p:cNvCxnSpPr>
            <a:cxnSpLocks/>
          </p:cNvCxnSpPr>
          <p:nvPr/>
        </p:nvCxnSpPr>
        <p:spPr>
          <a:xfrm flipV="1">
            <a:off x="4991261" y="2411749"/>
            <a:ext cx="2471445" cy="727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A2F472-6437-D11F-FF70-90EF670A7596}"/>
              </a:ext>
            </a:extLst>
          </p:cNvPr>
          <p:cNvCxnSpPr>
            <a:cxnSpLocks/>
          </p:cNvCxnSpPr>
          <p:nvPr/>
        </p:nvCxnSpPr>
        <p:spPr>
          <a:xfrm>
            <a:off x="4734039" y="2123717"/>
            <a:ext cx="2728667" cy="57606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2A274F-40D2-2B58-E79F-EC3A38F4EF6E}"/>
              </a:ext>
            </a:extLst>
          </p:cNvPr>
          <p:cNvCxnSpPr>
            <a:cxnSpLocks/>
            <a:endCxn id="3080" idx="2"/>
          </p:cNvCxnSpPr>
          <p:nvPr/>
        </p:nvCxnSpPr>
        <p:spPr>
          <a:xfrm flipV="1">
            <a:off x="4734039" y="2571633"/>
            <a:ext cx="2731891" cy="9323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4C9591-16B0-E5DA-6B38-06A96F4A8299}"/>
              </a:ext>
            </a:extLst>
          </p:cNvPr>
          <p:cNvCxnSpPr>
            <a:cxnSpLocks/>
          </p:cNvCxnSpPr>
          <p:nvPr/>
        </p:nvCxnSpPr>
        <p:spPr>
          <a:xfrm flipV="1">
            <a:off x="4991261" y="4263235"/>
            <a:ext cx="2688183" cy="8256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8DBB1F-41F4-73EE-B481-73458703B25F}"/>
              </a:ext>
            </a:extLst>
          </p:cNvPr>
          <p:cNvCxnSpPr>
            <a:cxnSpLocks/>
          </p:cNvCxnSpPr>
          <p:nvPr/>
        </p:nvCxnSpPr>
        <p:spPr>
          <a:xfrm flipV="1">
            <a:off x="4734039" y="5588464"/>
            <a:ext cx="2989625" cy="361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BF71FE-6CE0-4019-C4AB-1D7C59FDFA23}"/>
              </a:ext>
            </a:extLst>
          </p:cNvPr>
          <p:cNvCxnSpPr>
            <a:cxnSpLocks/>
          </p:cNvCxnSpPr>
          <p:nvPr/>
        </p:nvCxnSpPr>
        <p:spPr>
          <a:xfrm>
            <a:off x="4734039" y="3049384"/>
            <a:ext cx="2839388" cy="10523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9F428DA-FE56-D78A-4A50-9275B2336BE2}"/>
              </a:ext>
            </a:extLst>
          </p:cNvPr>
          <p:cNvCxnSpPr>
            <a:cxnSpLocks/>
          </p:cNvCxnSpPr>
          <p:nvPr/>
        </p:nvCxnSpPr>
        <p:spPr>
          <a:xfrm>
            <a:off x="4991261" y="3040648"/>
            <a:ext cx="2660185" cy="239449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123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042AE-1D6A-55E6-3960-BD60EB92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DDDA0-6AF6-DB5C-B565-39B51388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에 연결했던 </a:t>
            </a:r>
            <a:r>
              <a:rPr lang="en-US" altLang="ko-KR" dirty="0"/>
              <a:t>Micro SD </a:t>
            </a:r>
            <a:r>
              <a:rPr lang="ko-KR" altLang="en-US" dirty="0"/>
              <a:t>를 제거</a:t>
            </a:r>
            <a:endParaRPr lang="en-US" altLang="ko-KR" dirty="0"/>
          </a:p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Micro SD</a:t>
            </a:r>
            <a:r>
              <a:rPr lang="ko-KR" altLang="en-US" dirty="0"/>
              <a:t>카드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모니터를 연결</a:t>
            </a:r>
            <a:endParaRPr lang="en-US" altLang="ko-KR" dirty="0"/>
          </a:p>
          <a:p>
            <a:r>
              <a:rPr lang="ko-KR" altLang="en-US" b="1" u="sng" dirty="0">
                <a:solidFill>
                  <a:srgbClr val="FF0000"/>
                </a:solidFill>
              </a:rPr>
              <a:t>어댑터</a:t>
            </a:r>
            <a:r>
              <a:rPr lang="ko-KR" altLang="en-US" dirty="0"/>
              <a:t>는 가장 </a:t>
            </a:r>
            <a:r>
              <a:rPr lang="ko-KR" altLang="en-US" b="1" u="sng" dirty="0">
                <a:solidFill>
                  <a:srgbClr val="FF0000"/>
                </a:solidFill>
              </a:rPr>
              <a:t>마지막에 연결한다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  <a:endParaRPr lang="ko-KR" altLang="en-US" b="1" u="sng" dirty="0">
              <a:solidFill>
                <a:srgbClr val="FF0000"/>
              </a:solidFill>
            </a:endParaRPr>
          </a:p>
        </p:txBody>
      </p:sp>
      <p:pic>
        <p:nvPicPr>
          <p:cNvPr id="2050" name="Picture 2" descr="Raspberry Pi 4 Model B 4GB : FLUTON">
            <a:extLst>
              <a:ext uri="{FF2B5EF4-FFF2-40B4-BE49-F238E27FC236}">
                <a16:creationId xmlns:a16="http://schemas.microsoft.com/office/drawing/2014/main" id="{09B82DDD-297A-8F5D-A68D-64C3FB645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>
            <a:off x="2392082" y="1987867"/>
            <a:ext cx="311501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AEAA6-9FD0-7E0A-879C-76E3C5A32105}"/>
              </a:ext>
            </a:extLst>
          </p:cNvPr>
          <p:cNvSpPr txBox="1"/>
          <p:nvPr/>
        </p:nvSpPr>
        <p:spPr>
          <a:xfrm>
            <a:off x="519369" y="3341715"/>
            <a:ext cx="1224136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Micro SD</a:t>
            </a:r>
            <a:r>
              <a:rPr lang="ko-KR" altLang="en-US" sz="1400" dirty="0"/>
              <a:t>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02F60C-65CC-E3D5-AC86-58099FFE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1" y="2833669"/>
            <a:ext cx="648058" cy="50804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6B14822-313A-769F-E2C6-D904F23C979F}"/>
              </a:ext>
            </a:extLst>
          </p:cNvPr>
          <p:cNvSpPr/>
          <p:nvPr/>
        </p:nvSpPr>
        <p:spPr>
          <a:xfrm>
            <a:off x="1614507" y="2775696"/>
            <a:ext cx="714908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A8FFE-EFC0-A77E-2532-A6BEDCAC20BB}"/>
              </a:ext>
            </a:extLst>
          </p:cNvPr>
          <p:cNvSpPr txBox="1"/>
          <p:nvPr/>
        </p:nvSpPr>
        <p:spPr>
          <a:xfrm>
            <a:off x="4057600" y="4261419"/>
            <a:ext cx="1332148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 err="1"/>
              <a:t>라즈베리파이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pic>
        <p:nvPicPr>
          <p:cNvPr id="2052" name="Picture 4" descr="삼성전자 유선 키보드마우스세트 SKP-1000B | 홈플러스">
            <a:extLst>
              <a:ext uri="{FF2B5EF4-FFF2-40B4-BE49-F238E27FC236}">
                <a16:creationId xmlns:a16="http://schemas.microsoft.com/office/drawing/2014/main" id="{C98DE82E-CE2F-A962-07E2-E8D35ED88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347907"/>
            <a:ext cx="1800200" cy="18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9A3C3DB6-B782-F0A0-AB2C-7717D0DD1650}"/>
              </a:ext>
            </a:extLst>
          </p:cNvPr>
          <p:cNvSpPr/>
          <p:nvPr/>
        </p:nvSpPr>
        <p:spPr>
          <a:xfrm>
            <a:off x="5634639" y="2833669"/>
            <a:ext cx="925760" cy="566020"/>
          </a:xfrm>
          <a:prstGeom prst="lef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>
                <a:latin typeface="HY동녘B" pitchFamily="18" charset="-127"/>
                <a:ea typeface="HY동녘B" pitchFamily="18" charset="-127"/>
              </a:rPr>
              <a:t>연결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2054" name="Picture 6" descr="LG 울트라기어 게이밍모니터 | 32GP850 | LG전자">
            <a:extLst>
              <a:ext uri="{FF2B5EF4-FFF2-40B4-BE49-F238E27FC236}">
                <a16:creationId xmlns:a16="http://schemas.microsoft.com/office/drawing/2014/main" id="{8DDA0AA2-E407-3178-509D-771DF2DA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t="22700" r="14301" b="16401"/>
          <a:stretch/>
        </p:blipFill>
        <p:spPr bwMode="auto">
          <a:xfrm>
            <a:off x="2555776" y="5049165"/>
            <a:ext cx="1665518" cy="141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44504B-BC24-FF82-CA51-EB94BC10E368}"/>
              </a:ext>
            </a:extLst>
          </p:cNvPr>
          <p:cNvSpPr txBox="1"/>
          <p:nvPr/>
        </p:nvSpPr>
        <p:spPr>
          <a:xfrm>
            <a:off x="3025656" y="6438545"/>
            <a:ext cx="725757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/>
              <a:t>모니터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ACE1-8340-68C2-0AA0-41C5EE9DB354}"/>
              </a:ext>
            </a:extLst>
          </p:cNvPr>
          <p:cNvSpPr txBox="1"/>
          <p:nvPr/>
        </p:nvSpPr>
        <p:spPr>
          <a:xfrm>
            <a:off x="6929757" y="4148107"/>
            <a:ext cx="1405166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/>
              <a:t>키보드와 마우스</a:t>
            </a:r>
            <a:endParaRPr lang="ko-KR" altLang="en-US" sz="14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23F4389-FA95-E54A-C2F4-99C7124E1CF1}"/>
              </a:ext>
            </a:extLst>
          </p:cNvPr>
          <p:cNvSpPr/>
          <p:nvPr/>
        </p:nvSpPr>
        <p:spPr>
          <a:xfrm rot="16200000">
            <a:off x="2989176" y="4318598"/>
            <a:ext cx="714908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4386E2-E474-B5A6-DC9D-6900511B1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66" y="4421869"/>
            <a:ext cx="1781596" cy="13791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5673B6-21DC-5360-010F-C844709F68BD}"/>
              </a:ext>
            </a:extLst>
          </p:cNvPr>
          <p:cNvSpPr txBox="1"/>
          <p:nvPr/>
        </p:nvSpPr>
        <p:spPr>
          <a:xfrm>
            <a:off x="680385" y="5801051"/>
            <a:ext cx="725757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/>
              <a:t>어댑터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161FF78-254D-9087-F145-365ADE9E4366}"/>
              </a:ext>
            </a:extLst>
          </p:cNvPr>
          <p:cNvSpPr/>
          <p:nvPr/>
        </p:nvSpPr>
        <p:spPr>
          <a:xfrm rot="19460089">
            <a:off x="1805029" y="4057628"/>
            <a:ext cx="714908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70561349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2433A-4170-1D4E-2310-1CEE52CE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33F96-27C2-48FE-8632-F484489E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라즈베리파이의</a:t>
            </a:r>
            <a:r>
              <a:rPr lang="ko-KR" altLang="en-US" dirty="0"/>
              <a:t> 부팅이 완료되면</a:t>
            </a:r>
            <a:r>
              <a:rPr lang="en-US" altLang="ko-KR" dirty="0"/>
              <a:t>, root </a:t>
            </a:r>
            <a:r>
              <a:rPr lang="ko-KR" altLang="en-US" dirty="0"/>
              <a:t>아이디 등록</a:t>
            </a:r>
            <a:r>
              <a:rPr lang="en-US" altLang="ko-KR" dirty="0"/>
              <a:t>, Wi-Fi </a:t>
            </a:r>
            <a:r>
              <a:rPr lang="ko-KR" altLang="en-US" dirty="0"/>
              <a:t>연결 설정 등을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그림은 모든 세팅이 완료된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화면이다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757B8A-B088-CE7A-6864-5C573F77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27" y="2166865"/>
            <a:ext cx="574494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939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0A45-2504-763C-9555-63E83720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639DC-68A1-2CAD-1F2D-D5596759B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좌측 상단의 터미널 아이콘을 클릭하여 터미널 프로그램을 실행한다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앞으로 모든 실습은 터미널을 통해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8DE831-1610-F86F-BD5C-9A69B984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709" y="2276872"/>
            <a:ext cx="1838582" cy="571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C94A13-2008-9690-A60B-6B228C45C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7" y="3501008"/>
            <a:ext cx="4176466" cy="28461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63D7608-C7C1-F5E3-C6AB-540DBD062853}"/>
              </a:ext>
            </a:extLst>
          </p:cNvPr>
          <p:cNvSpPr/>
          <p:nvPr/>
        </p:nvSpPr>
        <p:spPr>
          <a:xfrm rot="5400000">
            <a:off x="4382001" y="2875244"/>
            <a:ext cx="379997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D4F338-9378-AFF8-2EF1-CDE0101D9AD2}"/>
              </a:ext>
            </a:extLst>
          </p:cNvPr>
          <p:cNvSpPr/>
          <p:nvPr/>
        </p:nvSpPr>
        <p:spPr>
          <a:xfrm>
            <a:off x="4748653" y="2194620"/>
            <a:ext cx="543427" cy="5143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4740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8A466-8C96-2154-5673-5A935B3E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ED322-6593-D5F5-3978-3CD1E8342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mosquito </a:t>
            </a:r>
            <a:r>
              <a:rPr lang="ko-KR" altLang="en-US" dirty="0"/>
              <a:t>를 설치</a:t>
            </a:r>
            <a:endParaRPr lang="es-ES" altLang="ko-KR" dirty="0"/>
          </a:p>
          <a:p>
            <a:pPr lvl="1"/>
            <a:r>
              <a:rPr lang="es-ES" altLang="ko-KR" dirty="0"/>
              <a:t>$ sudo </a:t>
            </a:r>
            <a:r>
              <a:rPr lang="es-ES" altLang="ko-KR" dirty="0" err="1"/>
              <a:t>apt</a:t>
            </a:r>
            <a:r>
              <a:rPr lang="es-ES" altLang="ko-KR" dirty="0"/>
              <a:t> -y </a:t>
            </a:r>
            <a:r>
              <a:rPr lang="es-ES" altLang="ko-KR" dirty="0" err="1"/>
              <a:t>update</a:t>
            </a:r>
            <a:endParaRPr lang="es-ES" altLang="ko-KR" dirty="0"/>
          </a:p>
          <a:p>
            <a:pPr lvl="1"/>
            <a:r>
              <a:rPr lang="es-ES" altLang="ko-KR" dirty="0"/>
              <a:t>$ sudo </a:t>
            </a:r>
            <a:r>
              <a:rPr lang="es-ES" altLang="ko-KR" dirty="0" err="1"/>
              <a:t>apt</a:t>
            </a:r>
            <a:r>
              <a:rPr lang="es-ES" altLang="ko-KR" dirty="0"/>
              <a:t> -y </a:t>
            </a:r>
            <a:r>
              <a:rPr lang="es-ES" altLang="ko-KR" dirty="0" err="1"/>
              <a:t>upgrade</a:t>
            </a:r>
            <a:endParaRPr lang="es-E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en-US" altLang="ko-KR" dirty="0" err="1"/>
              <a:t>mosquitto</a:t>
            </a:r>
            <a:r>
              <a:rPr lang="en-US" altLang="ko-KR" dirty="0"/>
              <a:t>-clients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01BE4-5B47-E90E-FD56-47471DF8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88" y="2678365"/>
            <a:ext cx="4877223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284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221D1-4AA0-F08C-A060-59894800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9FAE1-054A-3AA2-4337-353B3E9E4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설정 파일 수정</a:t>
            </a:r>
            <a:endParaRPr lang="pt-BR" altLang="ko-KR" dirty="0"/>
          </a:p>
          <a:p>
            <a:pPr lvl="1"/>
            <a:r>
              <a:rPr lang="pt-BR" altLang="ko-KR" dirty="0"/>
              <a:t>sudo nano /etc/mosquitto/mosquitto.conf</a:t>
            </a:r>
          </a:p>
          <a:p>
            <a:pPr lvl="2"/>
            <a:r>
              <a:rPr lang="ko-KR" altLang="en-US" dirty="0"/>
              <a:t>다음 항목을 맨아래에 추가</a:t>
            </a:r>
            <a:endParaRPr lang="en-US" altLang="ko-KR" dirty="0"/>
          </a:p>
          <a:p>
            <a:pPr lvl="3"/>
            <a:r>
              <a:rPr lang="en-US" altLang="ko-KR" dirty="0"/>
              <a:t>listener 1883</a:t>
            </a:r>
          </a:p>
          <a:p>
            <a:pPr lvl="3"/>
            <a:r>
              <a:rPr lang="en-US" altLang="ko-KR" dirty="0"/>
              <a:t>protocol </a:t>
            </a:r>
            <a:r>
              <a:rPr lang="en-US" altLang="ko-KR" dirty="0" err="1"/>
              <a:t>mqtt</a:t>
            </a:r>
            <a:endParaRPr lang="en-US" altLang="ko-KR" dirty="0"/>
          </a:p>
          <a:p>
            <a:pPr lvl="3"/>
            <a:r>
              <a:rPr lang="en-US" altLang="ko-KR" dirty="0" err="1"/>
              <a:t>allow_anonymous</a:t>
            </a:r>
            <a:r>
              <a:rPr lang="en-US" altLang="ko-KR" dirty="0"/>
              <a:t> true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재실행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mosquitto.service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F5018E-5BBD-EDE9-AC5E-90016C46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65" y="2780928"/>
            <a:ext cx="427146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4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C0E9D7-92C9-261C-048A-330EF7F8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78EC7B-C178-C2F7-DF0E-9CACF3F9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81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DF4DE-34F9-3244-65B0-23562E8B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</a:t>
            </a:r>
            <a:r>
              <a:rPr lang="en-US" altLang="ko-KR" dirty="0"/>
              <a:t> </a:t>
            </a:r>
            <a:r>
              <a:rPr lang="ko-KR" altLang="en-US" dirty="0"/>
              <a:t>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6A524B-5E4A-A4BA-4451-8144229A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4735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E8F0E-338C-6FBE-F0E9-0A3C5385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72B28-62AC-7675-D484-AAFF8C19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nCude</a:t>
            </a:r>
            <a:r>
              <a:rPr lang="en-US" altLang="ko-KR" dirty="0"/>
              <a:t>-Thyme</a:t>
            </a:r>
            <a:r>
              <a:rPr lang="ko-KR" altLang="en-US" dirty="0"/>
              <a:t>을 다운로드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-y install git</a:t>
            </a:r>
          </a:p>
          <a:p>
            <a:pPr lvl="1"/>
            <a:r>
              <a:rPr lang="en-US" altLang="ko-KR" dirty="0"/>
              <a:t>$ git clone https://github.com/IoTKETI/nCube-Thyme-Nodejs.git</a:t>
            </a:r>
          </a:p>
          <a:p>
            <a:pPr lvl="1"/>
            <a:r>
              <a:rPr lang="en-US" altLang="ko-KR" dirty="0"/>
              <a:t>$ cd</a:t>
            </a:r>
            <a:r>
              <a:rPr lang="ko-KR" altLang="en-US" dirty="0"/>
              <a:t> </a:t>
            </a:r>
            <a:r>
              <a:rPr lang="en-US" altLang="ko-KR" dirty="0" err="1"/>
              <a:t>nCube</a:t>
            </a:r>
            <a:r>
              <a:rPr lang="en-US" altLang="ko-KR" dirty="0"/>
              <a:t>-Thyme-Nodejs</a:t>
            </a:r>
          </a:p>
          <a:p>
            <a:endParaRPr lang="en-US" altLang="ko-KR" sz="1600" dirty="0"/>
          </a:p>
          <a:p>
            <a:r>
              <a:rPr lang="ko-KR" altLang="en-US" sz="1600" dirty="0"/>
              <a:t>다음 명령을 입력하여 </a:t>
            </a:r>
            <a:r>
              <a:rPr lang="en-US" altLang="ko-KR" sz="1600" dirty="0" err="1"/>
              <a:t>package.json</a:t>
            </a:r>
            <a:r>
              <a:rPr lang="en-US" altLang="ko-KR" sz="1600" dirty="0"/>
              <a:t> </a:t>
            </a:r>
            <a:r>
              <a:rPr lang="ko-KR" altLang="en-US" sz="1600" dirty="0"/>
              <a:t>수정</a:t>
            </a:r>
            <a:endParaRPr lang="en-US" altLang="ko-KR" sz="1600" dirty="0"/>
          </a:p>
          <a:p>
            <a:pPr lvl="1"/>
            <a:r>
              <a:rPr lang="en-US" altLang="ko-KR" dirty="0"/>
              <a:t>$ nano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nanoid</a:t>
            </a:r>
            <a:r>
              <a:rPr lang="ko-KR" altLang="en-US" dirty="0"/>
              <a:t>의 버전을 </a:t>
            </a:r>
            <a:r>
              <a:rPr lang="en-US" altLang="ko-KR" dirty="0"/>
              <a:t>3.0.0</a:t>
            </a:r>
            <a:r>
              <a:rPr lang="ko-KR" altLang="en-US" dirty="0"/>
              <a:t>으로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4925B-50C8-1640-E1D4-B0AA5110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29" y="3573016"/>
            <a:ext cx="3886742" cy="19624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C6F9A3-775D-8805-CDD4-D3071F0A44D0}"/>
              </a:ext>
            </a:extLst>
          </p:cNvPr>
          <p:cNvSpPr/>
          <p:nvPr/>
        </p:nvSpPr>
        <p:spPr>
          <a:xfrm>
            <a:off x="3131840" y="4653136"/>
            <a:ext cx="172819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155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E8F0E-338C-6FBE-F0E9-0A3C5385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72B28-62AC-7675-D484-AAFF8C19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명령을 입력하여 관련 라이브러리를 설치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 -D </a:t>
            </a:r>
            <a:r>
              <a:rPr lang="en-US" altLang="ko-KR" dirty="0" err="1" smtClean="0"/>
              <a:t>shortid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24888904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87CA4A-25A6-324E-EE5F-F3609E137A72}"/>
              </a:ext>
            </a:extLst>
          </p:cNvPr>
          <p:cNvSpPr/>
          <p:nvPr/>
        </p:nvSpPr>
        <p:spPr>
          <a:xfrm>
            <a:off x="5076056" y="4657025"/>
            <a:ext cx="3734321" cy="1400370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B62F3F-73D6-79AA-E696-C61D4404D3C6}"/>
              </a:ext>
            </a:extLst>
          </p:cNvPr>
          <p:cNvSpPr/>
          <p:nvPr/>
        </p:nvSpPr>
        <p:spPr>
          <a:xfrm>
            <a:off x="5076056" y="2602529"/>
            <a:ext cx="3734321" cy="1228895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B96971-453E-609E-433F-7E03D02E7FD8}"/>
              </a:ext>
            </a:extLst>
          </p:cNvPr>
          <p:cNvSpPr/>
          <p:nvPr/>
        </p:nvSpPr>
        <p:spPr>
          <a:xfrm>
            <a:off x="5076056" y="2276872"/>
            <a:ext cx="3734321" cy="20005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b="1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217218-2FFA-67B6-0882-9E83AC299CB3}"/>
              </a:ext>
            </a:extLst>
          </p:cNvPr>
          <p:cNvSpPr/>
          <p:nvPr/>
        </p:nvSpPr>
        <p:spPr>
          <a:xfrm>
            <a:off x="398683" y="4657025"/>
            <a:ext cx="3734321" cy="1400370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ㅊ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4F35C-ECE7-453B-1E10-E53150F05DB3}"/>
              </a:ext>
            </a:extLst>
          </p:cNvPr>
          <p:cNvSpPr/>
          <p:nvPr/>
        </p:nvSpPr>
        <p:spPr>
          <a:xfrm>
            <a:off x="389699" y="2597115"/>
            <a:ext cx="3734321" cy="1228895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A169CD-E000-B160-0C4F-AFCF29DEE24A}"/>
              </a:ext>
            </a:extLst>
          </p:cNvPr>
          <p:cNvSpPr/>
          <p:nvPr/>
        </p:nvSpPr>
        <p:spPr>
          <a:xfrm>
            <a:off x="389699" y="2276872"/>
            <a:ext cx="3734321" cy="20005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7358CB-AB96-B6AF-5409-1E68A3A3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ABBE6-EEE6-9D00-5474-C902DA96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confjs</a:t>
            </a:r>
            <a:r>
              <a:rPr lang="ko-KR" altLang="en-US" dirty="0"/>
              <a:t>를 열고</a:t>
            </a:r>
            <a:r>
              <a:rPr lang="en-US" altLang="ko-KR" dirty="0"/>
              <a:t>, </a:t>
            </a:r>
            <a:r>
              <a:rPr lang="ko-KR" altLang="en-US" dirty="0"/>
              <a:t>아래 그림과 같이 코드를 수정</a:t>
            </a:r>
            <a:endParaRPr lang="en-US" altLang="ko-KR" dirty="0"/>
          </a:p>
          <a:p>
            <a:pPr lvl="1"/>
            <a:r>
              <a:rPr lang="en-US" altLang="ko-KR" dirty="0"/>
              <a:t>$ nano conf.js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EAE62E-9841-3FE1-3640-D519EA51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69"/>
          <a:stretch/>
        </p:blipFill>
        <p:spPr>
          <a:xfrm>
            <a:off x="5076056" y="2597115"/>
            <a:ext cx="3077004" cy="12288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DD7171-CD9D-5844-E1C6-4C247AF6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3" y="3936675"/>
            <a:ext cx="3734321" cy="6096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E885F7C-0F9F-17FF-0A4C-2DC3C9324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83" y="4657025"/>
            <a:ext cx="3067478" cy="13908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397BFD-2975-C7E0-6B8E-B7ECD9EF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4657025"/>
            <a:ext cx="2819794" cy="14003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BC5AB98-110F-F791-212E-3815BA458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99" y="2597115"/>
            <a:ext cx="3086531" cy="1228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5E5FD4-E6DD-D76B-B7AC-2E233C4D6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2276872"/>
            <a:ext cx="2762636" cy="209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AF1DAD-72A4-7EEB-557E-C36E83B00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83" y="2286398"/>
            <a:ext cx="2457793" cy="200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2B6390-B8CC-9F32-0805-776D9139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056" y="3940528"/>
            <a:ext cx="3753374" cy="61921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45C8923-06F9-7939-770C-855C7AD69EDB}"/>
              </a:ext>
            </a:extLst>
          </p:cNvPr>
          <p:cNvSpPr/>
          <p:nvPr/>
        </p:nvSpPr>
        <p:spPr>
          <a:xfrm>
            <a:off x="4387813" y="3775309"/>
            <a:ext cx="433434" cy="792088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8CA23-C850-B3A5-983B-BA057D01CB56}"/>
              </a:ext>
            </a:extLst>
          </p:cNvPr>
          <p:cNvSpPr txBox="1"/>
          <p:nvPr/>
        </p:nvSpPr>
        <p:spPr>
          <a:xfrm>
            <a:off x="1755028" y="1849587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1F7CCC-A986-8883-84B5-13D2D44DD7B2}"/>
              </a:ext>
            </a:extLst>
          </p:cNvPr>
          <p:cNvSpPr txBox="1"/>
          <p:nvPr/>
        </p:nvSpPr>
        <p:spPr>
          <a:xfrm>
            <a:off x="6455102" y="1849587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937978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D6BB9-233C-9858-5291-479E06EF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confjs</a:t>
            </a:r>
            <a:r>
              <a:rPr lang="ko-KR" altLang="en-US" dirty="0"/>
              <a:t>를 열고</a:t>
            </a:r>
            <a:r>
              <a:rPr lang="en-US" altLang="ko-KR" dirty="0"/>
              <a:t>, </a:t>
            </a:r>
            <a:r>
              <a:rPr lang="ko-KR" altLang="en-US" dirty="0"/>
              <a:t>아래 그림과 같이 코드를 수정</a:t>
            </a:r>
            <a:endParaRPr lang="en-US" altLang="ko-KR" dirty="0"/>
          </a:p>
          <a:p>
            <a:pPr lvl="1"/>
            <a:r>
              <a:rPr lang="en-US" altLang="ko-KR"/>
              <a:t>$ nano thyme</a:t>
            </a:r>
            <a:r>
              <a:rPr lang="en-US" altLang="ko-KR" dirty="0"/>
              <a:t>_tas.js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B66D25-8F78-3E12-9E75-76B7F421DA35}"/>
              </a:ext>
            </a:extLst>
          </p:cNvPr>
          <p:cNvSpPr/>
          <p:nvPr/>
        </p:nvSpPr>
        <p:spPr>
          <a:xfrm>
            <a:off x="4788024" y="2094940"/>
            <a:ext cx="4192313" cy="70177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6C9EDE-E012-295F-5A89-AE8C6CF2C776}"/>
              </a:ext>
            </a:extLst>
          </p:cNvPr>
          <p:cNvSpPr/>
          <p:nvPr/>
        </p:nvSpPr>
        <p:spPr>
          <a:xfrm>
            <a:off x="206708" y="4293096"/>
            <a:ext cx="4192313" cy="175866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ㅊ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CFA2A7-0C93-817A-2550-22AB1F283823}"/>
              </a:ext>
            </a:extLst>
          </p:cNvPr>
          <p:cNvSpPr/>
          <p:nvPr/>
        </p:nvSpPr>
        <p:spPr>
          <a:xfrm>
            <a:off x="206708" y="2094941"/>
            <a:ext cx="4192313" cy="70177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3F7962-FDD7-42AE-C012-E8EF6954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23B82-4AAA-F980-F609-1C84C1F0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1" y="2099870"/>
            <a:ext cx="1868578" cy="7017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02367D-B741-A118-B86F-7E8650381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90" y="2938602"/>
            <a:ext cx="4193731" cy="12175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4A417B-64AF-A221-1D21-C71ACD864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1" y="4293096"/>
            <a:ext cx="3973899" cy="1758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F67C72-602E-DAB5-80D5-1B04FB7E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099870"/>
            <a:ext cx="1927764" cy="7017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A2083B-415D-6E62-CAFF-18645A20C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906" y="2948178"/>
            <a:ext cx="4168365" cy="12090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FFFDDB-455E-7357-1F4A-F44E552BBC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33" b="8035"/>
          <a:stretch/>
        </p:blipFill>
        <p:spPr>
          <a:xfrm>
            <a:off x="4788024" y="4293096"/>
            <a:ext cx="4168365" cy="1765093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BCABC49-D34A-A246-61EA-FC3134B19F3F}"/>
              </a:ext>
            </a:extLst>
          </p:cNvPr>
          <p:cNvSpPr/>
          <p:nvPr/>
        </p:nvSpPr>
        <p:spPr>
          <a:xfrm>
            <a:off x="4477970" y="3657244"/>
            <a:ext cx="261700" cy="792088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76D125-4C4F-7EDD-0CDD-317B2AAF069B}"/>
              </a:ext>
            </a:extLst>
          </p:cNvPr>
          <p:cNvSpPr txBox="1"/>
          <p:nvPr/>
        </p:nvSpPr>
        <p:spPr>
          <a:xfrm>
            <a:off x="1845185" y="1717302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C11FB-D5E6-0B62-8007-0DE6C8B7C23D}"/>
              </a:ext>
            </a:extLst>
          </p:cNvPr>
          <p:cNvSpPr txBox="1"/>
          <p:nvPr/>
        </p:nvSpPr>
        <p:spPr>
          <a:xfrm>
            <a:off x="6545259" y="1717302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63083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F5938-653A-5FCE-3416-9F0671B3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AC928-862B-8505-0F27-AB1224BE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nCude</a:t>
            </a:r>
            <a:r>
              <a:rPr lang="en-US" altLang="ko-KR" dirty="0"/>
              <a:t> Thyme</a:t>
            </a:r>
            <a:r>
              <a:rPr lang="ko-KR" altLang="en-US" dirty="0"/>
              <a:t>을 실행</a:t>
            </a:r>
            <a:endParaRPr lang="en-US" altLang="ko-KR" dirty="0"/>
          </a:p>
          <a:p>
            <a:pPr lvl="1"/>
            <a:r>
              <a:rPr lang="en-US" altLang="ko-KR" dirty="0"/>
              <a:t>$ node thyme.js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E68DA-CA6D-AA08-4766-16404CD4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43" y="1685681"/>
            <a:ext cx="601111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139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87AAB-70A9-A6E8-B432-1E568915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5C0CE-5645-FFE4-7CED-FD94E223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생성 후 아래 코드를 입력</a:t>
            </a:r>
            <a:endParaRPr lang="en-US" altLang="ko-KR" dirty="0"/>
          </a:p>
          <a:p>
            <a:pPr lvl="1"/>
            <a:r>
              <a:rPr lang="en-US" altLang="ko-KR" dirty="0"/>
              <a:t>$ cd ~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tas_PIR</a:t>
            </a:r>
            <a:endParaRPr lang="en-US" altLang="ko-KR" dirty="0"/>
          </a:p>
          <a:p>
            <a:pPr lvl="1"/>
            <a:r>
              <a:rPr lang="en-US" altLang="ko-KR" dirty="0"/>
              <a:t>$ cd </a:t>
            </a:r>
            <a:r>
              <a:rPr lang="en-US" altLang="ko-KR" dirty="0" err="1"/>
              <a:t>tas_PIR</a:t>
            </a:r>
            <a:endParaRPr lang="en-US" altLang="ko-KR" dirty="0"/>
          </a:p>
          <a:p>
            <a:pPr lvl="1"/>
            <a:r>
              <a:rPr lang="en-US" altLang="ko-KR" dirty="0"/>
              <a:t>$ nano </a:t>
            </a:r>
            <a:r>
              <a:rPr lang="en-US" altLang="ko-KR" dirty="0" err="1"/>
              <a:t>package.json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4310A-4DDA-44B0-F3D3-5D2EA8F0005A}"/>
              </a:ext>
            </a:extLst>
          </p:cNvPr>
          <p:cNvSpPr txBox="1"/>
          <p:nvPr/>
        </p:nvSpPr>
        <p:spPr>
          <a:xfrm>
            <a:off x="1331640" y="2564904"/>
            <a:ext cx="3096344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{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dependencies</a:t>
            </a:r>
            <a:r>
              <a:rPr lang="ko-KR" altLang="en-US" sz="1400" dirty="0"/>
              <a:t>": {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mqtt</a:t>
            </a:r>
            <a:r>
              <a:rPr lang="ko-KR" altLang="en-US" sz="1400" dirty="0"/>
              <a:t>": "^4.3.7",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nanoid</a:t>
            </a:r>
            <a:r>
              <a:rPr lang="ko-KR" altLang="en-US" sz="1400" dirty="0"/>
              <a:t>": "^3.0.0",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onoff</a:t>
            </a:r>
            <a:r>
              <a:rPr lang="ko-KR" altLang="en-US" sz="1400" dirty="0"/>
              <a:t>": "^6.0.3"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757191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CA610-D196-D74C-5FCA-3734AFD3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26869-5187-107F-4044-3C53E3A4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tas_PIR.js </a:t>
            </a:r>
            <a:r>
              <a:rPr lang="ko-KR" altLang="en-US" dirty="0"/>
              <a:t>파일을 작성</a:t>
            </a:r>
            <a:endParaRPr lang="en-US" altLang="ko-KR" dirty="0"/>
          </a:p>
          <a:p>
            <a:pPr lvl="1"/>
            <a:r>
              <a:rPr lang="en-US" altLang="ko-KR" dirty="0"/>
              <a:t>$ nano tas_PIR.js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27240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5EDB4-6434-F3CB-E0B5-F0224D3B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tas_PIR.js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5BB59-4B12-96DD-8291-03F37CC9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32E1D-7527-1A5F-DA52-3DB3B334CFCB}"/>
              </a:ext>
            </a:extLst>
          </p:cNvPr>
          <p:cNvSpPr txBox="1"/>
          <p:nvPr/>
        </p:nvSpPr>
        <p:spPr>
          <a:xfrm>
            <a:off x="457200" y="1268760"/>
            <a:ext cx="3250704" cy="4455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let </a:t>
            </a:r>
            <a:r>
              <a:rPr lang="en-US" altLang="ko-KR" sz="1050" dirty="0" err="1"/>
              <a:t>mqtt</a:t>
            </a:r>
            <a:r>
              <a:rPr lang="en-US" altLang="ko-KR" sz="1050" dirty="0"/>
              <a:t> = require('</a:t>
            </a:r>
            <a:r>
              <a:rPr lang="en-US" altLang="ko-KR" sz="1050" dirty="0" err="1"/>
              <a:t>mqtt</a:t>
            </a:r>
            <a:r>
              <a:rPr lang="en-US" altLang="ko-KR" sz="1050" dirty="0"/>
              <a:t>');</a:t>
            </a:r>
          </a:p>
          <a:p>
            <a:r>
              <a:rPr lang="en-US" altLang="ko-KR" sz="1050" dirty="0"/>
              <a:t>let {</a:t>
            </a:r>
            <a:r>
              <a:rPr lang="en-US" altLang="ko-KR" sz="1050" dirty="0" err="1"/>
              <a:t>nanoid</a:t>
            </a:r>
            <a:r>
              <a:rPr lang="en-US" altLang="ko-KR" sz="1050" dirty="0"/>
              <a:t>} = require('</a:t>
            </a:r>
            <a:r>
              <a:rPr lang="en-US" altLang="ko-KR" sz="1050" dirty="0" err="1"/>
              <a:t>nanoid</a:t>
            </a:r>
            <a:r>
              <a:rPr lang="en-US" altLang="ko-KR" sz="1050" dirty="0"/>
              <a:t>');</a:t>
            </a:r>
          </a:p>
          <a:p>
            <a:r>
              <a:rPr lang="en-US" altLang="ko-KR" sz="1050" dirty="0"/>
              <a:t>var </a:t>
            </a:r>
            <a:r>
              <a:rPr lang="en-US" altLang="ko-KR" sz="1050" dirty="0" err="1"/>
              <a:t>gpio</a:t>
            </a:r>
            <a:r>
              <a:rPr lang="en-US" altLang="ko-KR" sz="1050" dirty="0"/>
              <a:t> = require('</a:t>
            </a:r>
            <a:r>
              <a:rPr lang="en-US" altLang="ko-KR" sz="1050" dirty="0" err="1"/>
              <a:t>onoff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Gpio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var pir = new </a:t>
            </a:r>
            <a:r>
              <a:rPr lang="en-US" altLang="ko-KR" sz="1050" dirty="0" err="1"/>
              <a:t>gpio</a:t>
            </a:r>
            <a:r>
              <a:rPr lang="en-US" altLang="ko-KR" sz="1050" dirty="0"/>
              <a:t>(4, 'in', 'both');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/* USER CODE */</a:t>
            </a:r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tas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    client: {</a:t>
            </a:r>
          </a:p>
          <a:p>
            <a:r>
              <a:rPr lang="en-US" altLang="ko-KR" sz="1050" dirty="0"/>
              <a:t>        connected: false,</a:t>
            </a:r>
          </a:p>
          <a:p>
            <a:r>
              <a:rPr lang="en-US" altLang="ko-KR" sz="1050" dirty="0"/>
              <a:t>    },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connection: {</a:t>
            </a:r>
          </a:p>
          <a:p>
            <a:r>
              <a:rPr lang="en-US" altLang="ko-KR" sz="1050" dirty="0"/>
              <a:t>        host: 'localhost',</a:t>
            </a:r>
          </a:p>
          <a:p>
            <a:r>
              <a:rPr lang="en-US" altLang="ko-KR" sz="1050" dirty="0"/>
              <a:t>        port: 1883,</a:t>
            </a:r>
          </a:p>
          <a:p>
            <a:r>
              <a:rPr lang="en-US" altLang="ko-KR" sz="1050" dirty="0"/>
              <a:t>        endpoint: '',</a:t>
            </a:r>
          </a:p>
          <a:p>
            <a:r>
              <a:rPr lang="en-US" altLang="ko-KR" sz="1050" dirty="0"/>
              <a:t>        clean: true,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connectTimeout</a:t>
            </a:r>
            <a:r>
              <a:rPr lang="en-US" altLang="ko-KR" sz="1050" dirty="0"/>
              <a:t>: 4000,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reconnectPeriod</a:t>
            </a:r>
            <a:r>
              <a:rPr lang="en-US" altLang="ko-KR" sz="1050" dirty="0"/>
              <a:t>: 4000,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clientId</a:t>
            </a:r>
            <a:r>
              <a:rPr lang="en-US" altLang="ko-KR" sz="1050" dirty="0"/>
              <a:t>: '</a:t>
            </a:r>
            <a:r>
              <a:rPr lang="en-US" altLang="ko-KR" sz="1050" dirty="0" err="1"/>
              <a:t>tas</a:t>
            </a:r>
            <a:r>
              <a:rPr lang="en-US" altLang="ko-KR" sz="1050" dirty="0"/>
              <a:t>_' + </a:t>
            </a:r>
            <a:r>
              <a:rPr lang="en-US" altLang="ko-KR" sz="1050" dirty="0" err="1"/>
              <a:t>nanoid</a:t>
            </a:r>
            <a:r>
              <a:rPr lang="en-US" altLang="ko-KR" sz="1050" dirty="0"/>
              <a:t>(15),</a:t>
            </a:r>
          </a:p>
          <a:p>
            <a:r>
              <a:rPr lang="en-US" altLang="ko-KR" sz="1050" dirty="0"/>
              <a:t>        username: '</a:t>
            </a:r>
            <a:r>
              <a:rPr lang="en-US" altLang="ko-KR" sz="1050" dirty="0" err="1"/>
              <a:t>keti_thyme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        password: '</a:t>
            </a:r>
            <a:r>
              <a:rPr lang="en-US" altLang="ko-KR" sz="1050" dirty="0" err="1"/>
              <a:t>keti_thyme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    },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sendDataTopic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    pir: '/thyme/pir'</a:t>
            </a:r>
          </a:p>
          <a:p>
            <a:r>
              <a:rPr lang="en-US" altLang="ko-KR" sz="1050" dirty="0"/>
              <a:t>};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3535C-30C2-BADB-6C46-A78DEBEDF7C4}"/>
              </a:ext>
            </a:extLst>
          </p:cNvPr>
          <p:cNvSpPr txBox="1"/>
          <p:nvPr/>
        </p:nvSpPr>
        <p:spPr>
          <a:xfrm>
            <a:off x="3995936" y="1268760"/>
            <a:ext cx="4824536" cy="5478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let </a:t>
            </a:r>
            <a:r>
              <a:rPr lang="en-US" altLang="ko-KR" sz="1000" dirty="0" err="1"/>
              <a:t>createConnection</a:t>
            </a:r>
            <a:r>
              <a:rPr lang="en-US" altLang="ko-KR" sz="1000" dirty="0"/>
              <a:t> = () =&gt; {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console.log('Already connected --&gt;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if (!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tas.client.loading</a:t>
            </a:r>
            <a:r>
              <a:rPr lang="en-US" altLang="ko-KR" sz="1000" dirty="0"/>
              <a:t> = true;</a:t>
            </a:r>
          </a:p>
          <a:p>
            <a:r>
              <a:rPr lang="en-US" altLang="ko-KR" sz="1000" dirty="0"/>
              <a:t>        const {host, port, endpoint, ...options} = </a:t>
            </a:r>
            <a:r>
              <a:rPr lang="en-US" altLang="ko-KR" sz="1000" dirty="0" err="1"/>
              <a:t>tas.connection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    const </a:t>
            </a:r>
            <a:r>
              <a:rPr lang="en-US" altLang="ko-KR" sz="1000" dirty="0" err="1"/>
              <a:t>connectUrl</a:t>
            </a:r>
            <a:r>
              <a:rPr lang="en-US" altLang="ko-KR" sz="1000" dirty="0"/>
              <a:t> = `</a:t>
            </a:r>
            <a:r>
              <a:rPr lang="en-US" altLang="ko-KR" sz="1000" dirty="0" err="1"/>
              <a:t>mqtt</a:t>
            </a:r>
            <a:r>
              <a:rPr lang="en-US" altLang="ko-KR" sz="1000" dirty="0"/>
              <a:t>://${host}:${port}${endpoint}`</a:t>
            </a:r>
          </a:p>
          <a:p>
            <a:r>
              <a:rPr lang="en-US" altLang="ko-KR" sz="1000" dirty="0"/>
              <a:t>        try {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mqtt.connect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connectUrl</a:t>
            </a:r>
            <a:r>
              <a:rPr lang="en-US" altLang="ko-KR" sz="1000" dirty="0"/>
              <a:t>, options);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('connect', () =&gt; {</a:t>
            </a:r>
          </a:p>
          <a:p>
            <a:r>
              <a:rPr lang="en-US" altLang="ko-KR" sz="1000" dirty="0"/>
              <a:t>                console.log(host, 'Connection succeeded!');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 = true;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tas.client.loading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('error', (error) =&gt; {</a:t>
            </a:r>
          </a:p>
          <a:p>
            <a:r>
              <a:rPr lang="en-US" altLang="ko-KR" sz="1000" dirty="0"/>
              <a:t>                console.log('Connection failed', error);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('close', () =&gt; {</a:t>
            </a:r>
          </a:p>
          <a:p>
            <a:r>
              <a:rPr lang="en-US" altLang="ko-KR" sz="1000" dirty="0"/>
              <a:t>                console.log('Connection closed');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('message', (topic, message) =&gt; {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    catch (error) {</a:t>
            </a:r>
          </a:p>
          <a:p>
            <a:r>
              <a:rPr lang="en-US" altLang="ko-KR" sz="1000" dirty="0"/>
              <a:t>            console.log('</a:t>
            </a:r>
            <a:r>
              <a:rPr lang="en-US" altLang="ko-KR" sz="1000" dirty="0" err="1"/>
              <a:t>mqtt.connect</a:t>
            </a:r>
            <a:r>
              <a:rPr lang="en-US" altLang="ko-KR" sz="1000" dirty="0"/>
              <a:t> error', error);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73141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C7B39-B8F7-174B-BC89-6B2C910D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tas_PIR.js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1F9EE-5845-35F3-E92C-438AC43D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25BE7-5175-527C-CCD4-808C9C831BF1}"/>
              </a:ext>
            </a:extLst>
          </p:cNvPr>
          <p:cNvSpPr txBox="1"/>
          <p:nvPr/>
        </p:nvSpPr>
        <p:spPr>
          <a:xfrm>
            <a:off x="457200" y="1268760"/>
            <a:ext cx="3898776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let </a:t>
            </a:r>
            <a:r>
              <a:rPr lang="en-US" altLang="ko-KR" sz="1050" dirty="0" err="1"/>
              <a:t>doSubscribe</a:t>
            </a:r>
            <a:r>
              <a:rPr lang="en-US" altLang="ko-KR" sz="1050" dirty="0"/>
              <a:t> = (topic)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const </a:t>
            </a:r>
            <a:r>
              <a:rPr lang="en-US" altLang="ko-KR" sz="1050" dirty="0" err="1"/>
              <a:t>qos</a:t>
            </a:r>
            <a:r>
              <a:rPr lang="en-US" altLang="ko-KR" sz="1050" dirty="0"/>
              <a:t> = 0;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tas.client.subscribe</a:t>
            </a:r>
            <a:r>
              <a:rPr lang="en-US" altLang="ko-KR" sz="1050" dirty="0"/>
              <a:t>(topic, {</a:t>
            </a:r>
            <a:r>
              <a:rPr lang="en-US" altLang="ko-KR" sz="1050" dirty="0" err="1"/>
              <a:t>qos</a:t>
            </a:r>
            <a:r>
              <a:rPr lang="en-US" altLang="ko-KR" sz="1050" dirty="0"/>
              <a:t>}, (error) =&gt; {</a:t>
            </a:r>
          </a:p>
          <a:p>
            <a:r>
              <a:rPr lang="en-US" altLang="ko-KR" sz="1050" dirty="0"/>
              <a:t>            if (error) {</a:t>
            </a:r>
          </a:p>
          <a:p>
            <a:r>
              <a:rPr lang="en-US" altLang="ko-KR" sz="1050" dirty="0"/>
              <a:t>                console.log('Subscribe to topics error', error)</a:t>
            </a:r>
          </a:p>
          <a:p>
            <a:r>
              <a:rPr lang="en-US" altLang="ko-KR" sz="1050" dirty="0"/>
              <a:t>                return;</a:t>
            </a:r>
          </a:p>
          <a:p>
            <a:r>
              <a:rPr lang="en-US" altLang="ko-KR" sz="1050" dirty="0"/>
              <a:t>            }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  console.log('Subscribe to topics (', topic, ')');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doUnSubscribe</a:t>
            </a:r>
            <a:r>
              <a:rPr lang="en-US" altLang="ko-KR" sz="1050" dirty="0"/>
              <a:t> = (topic)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tas.client.unsubscribe</a:t>
            </a:r>
            <a:r>
              <a:rPr lang="en-US" altLang="ko-KR" sz="1050" dirty="0"/>
              <a:t>(topic, error =&gt; {</a:t>
            </a:r>
          </a:p>
          <a:p>
            <a:r>
              <a:rPr lang="en-US" altLang="ko-KR" sz="1050" dirty="0"/>
              <a:t>            if (error) {</a:t>
            </a:r>
          </a:p>
          <a:p>
            <a:r>
              <a:rPr lang="en-US" altLang="ko-KR" sz="1050" dirty="0"/>
              <a:t>                console.log('Unsubscribe error', error)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    console.log('Unsubscribe to topics (', topic, ')');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doPublish</a:t>
            </a:r>
            <a:r>
              <a:rPr lang="en-US" altLang="ko-KR" sz="1050" dirty="0"/>
              <a:t> = (topic, payload)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tas.client.publish</a:t>
            </a:r>
            <a:r>
              <a:rPr lang="en-US" altLang="ko-KR" sz="1050" dirty="0"/>
              <a:t>(topic, payload, 0, error =&gt; {</a:t>
            </a:r>
          </a:p>
          <a:p>
            <a:r>
              <a:rPr lang="en-US" altLang="ko-KR" sz="1050" dirty="0"/>
              <a:t>            if (error) {</a:t>
            </a:r>
          </a:p>
          <a:p>
            <a:r>
              <a:rPr lang="en-US" altLang="ko-KR" sz="1050" dirty="0"/>
              <a:t>                console.log('Publish error', error)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E3F91-50A0-3A07-98F8-C93599C82584}"/>
              </a:ext>
            </a:extLst>
          </p:cNvPr>
          <p:cNvSpPr txBox="1"/>
          <p:nvPr/>
        </p:nvSpPr>
        <p:spPr>
          <a:xfrm>
            <a:off x="4572000" y="1263226"/>
            <a:ext cx="3898776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let </a:t>
            </a:r>
            <a:r>
              <a:rPr lang="en-US" altLang="ko-KR" sz="1050" dirty="0" err="1"/>
              <a:t>destroyConnection</a:t>
            </a:r>
            <a:r>
              <a:rPr lang="en-US" altLang="ko-KR" sz="1050" dirty="0"/>
              <a:t> = ()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try {</a:t>
            </a:r>
          </a:p>
          <a:p>
            <a:r>
              <a:rPr lang="en-US" altLang="ko-KR" sz="1050" dirty="0"/>
              <a:t>            if(</a:t>
            </a:r>
            <a:r>
              <a:rPr lang="en-US" altLang="ko-KR" sz="1050" dirty="0" err="1"/>
              <a:t>Object.hasOwnProperty.call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tas.client</a:t>
            </a:r>
            <a:r>
              <a:rPr lang="en-US" altLang="ko-KR" sz="1050" dirty="0"/>
              <a:t>, '__</a:t>
            </a:r>
            <a:r>
              <a:rPr lang="en-US" altLang="ko-KR" sz="1050" dirty="0" err="1"/>
              <a:t>ob</a:t>
            </a:r>
            <a:r>
              <a:rPr lang="en-US" altLang="ko-KR" sz="1050" dirty="0"/>
              <a:t>__')) {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tas.client.end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    </a:t>
            </a:r>
            <a:r>
              <a:rPr lang="en-US" altLang="ko-KR" sz="1050" dirty="0" err="1"/>
              <a:t>tas.client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                connected: false,</a:t>
            </a:r>
          </a:p>
          <a:p>
            <a:r>
              <a:rPr lang="en-US" altLang="ko-KR" sz="1050" dirty="0"/>
              <a:t>                loading: false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    console.log(this.name, 'Successfully disconnected!');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    catch (error) {</a:t>
            </a:r>
          </a:p>
          <a:p>
            <a:r>
              <a:rPr lang="en-US" altLang="ko-KR" sz="1050" dirty="0"/>
              <a:t>            console.log('Disconnect failed', </a:t>
            </a:r>
            <a:r>
              <a:rPr lang="en-US" altLang="ko-KR" sz="1050" dirty="0" err="1"/>
              <a:t>error.toString</a:t>
            </a:r>
            <a:r>
              <a:rPr lang="en-US" altLang="ko-KR" sz="1050" dirty="0"/>
              <a:t>())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 err="1"/>
              <a:t>createConnection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/* USER CODE */</a:t>
            </a:r>
          </a:p>
          <a:p>
            <a:r>
              <a:rPr lang="en-US" altLang="ko-KR" sz="1050" dirty="0" err="1"/>
              <a:t>setInterval</a:t>
            </a:r>
            <a:r>
              <a:rPr lang="en-US" altLang="ko-KR" sz="1050" dirty="0"/>
              <a:t>(() =&gt; {</a:t>
            </a:r>
          </a:p>
          <a:p>
            <a:r>
              <a:rPr lang="en-US" altLang="ko-KR" sz="1050" dirty="0"/>
              <a:t>    </a:t>
            </a:r>
            <a:r>
              <a:rPr lang="en-US" altLang="ko-KR" sz="1050" dirty="0" err="1"/>
              <a:t>pir.watch</a:t>
            </a:r>
            <a:r>
              <a:rPr lang="en-US" altLang="ko-KR" sz="1050" dirty="0"/>
              <a:t>(function(err, value) {</a:t>
            </a:r>
          </a:p>
          <a:p>
            <a:r>
              <a:rPr lang="en-US" altLang="ko-KR" sz="1050" dirty="0"/>
              <a:t>        if (value == 1) {</a:t>
            </a:r>
          </a:p>
          <a:p>
            <a:r>
              <a:rPr lang="en-US" altLang="ko-KR" sz="1050" dirty="0"/>
              <a:t>            console.log('Intruder alert');</a:t>
            </a:r>
          </a:p>
          <a:p>
            <a:r>
              <a:rPr lang="en-US" altLang="ko-KR" sz="1050" dirty="0"/>
              <a:t>        } else {</a:t>
            </a:r>
          </a:p>
          <a:p>
            <a:r>
              <a:rPr lang="en-US" altLang="ko-KR" sz="1050" dirty="0"/>
              <a:t>            console.log('Intruder gone');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doPublish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sendDataTopic</a:t>
            </a:r>
            <a:r>
              <a:rPr lang="en-US" altLang="ko-KR" sz="1050" dirty="0"/>
              <a:t>['pir'], </a:t>
            </a:r>
            <a:r>
              <a:rPr lang="en-US" altLang="ko-KR" sz="1050" dirty="0" err="1"/>
              <a:t>value.toFixed</a:t>
            </a:r>
            <a:r>
              <a:rPr lang="en-US" altLang="ko-KR" sz="1050" dirty="0"/>
              <a:t>(2).</a:t>
            </a:r>
            <a:r>
              <a:rPr lang="en-US" altLang="ko-KR" sz="1050" dirty="0" err="1"/>
              <a:t>toString</a:t>
            </a:r>
            <a:r>
              <a:rPr lang="en-US" altLang="ko-KR" sz="1050" dirty="0"/>
              <a:t>());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});</a:t>
            </a:r>
          </a:p>
          <a:p>
            <a:r>
              <a:rPr lang="en-US" altLang="ko-KR" sz="1050" dirty="0"/>
              <a:t>}, 3000);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059909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754DE-5BA7-77E3-B765-E062AD45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9720A-9BB0-F1BC-4E80-63F46648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코드를 입력하여 </a:t>
            </a:r>
            <a:r>
              <a:rPr lang="en-US" altLang="ko-KR" dirty="0"/>
              <a:t>tas_PIR.js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  <a:p>
            <a:pPr lvl="1"/>
            <a:r>
              <a:rPr lang="en-US" altLang="ko-KR" dirty="0"/>
              <a:t>$ node tas_PIR.js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PIR </a:t>
            </a:r>
            <a:r>
              <a:rPr lang="ko-KR" altLang="en-US" dirty="0"/>
              <a:t>센서 앞에 손을 움직여서 움직임을 감지한 결과를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33154-280E-BDEC-B77C-95742FFA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939286"/>
            <a:ext cx="4320480" cy="1660592"/>
          </a:xfrm>
          <a:prstGeom prst="rect">
            <a:avLst/>
          </a:prstGeom>
        </p:spPr>
      </p:pic>
      <p:pic>
        <p:nvPicPr>
          <p:cNvPr id="7" name="Picture 2" descr="Raspberry Pi 4 Model B 4GB : FLUTON">
            <a:extLst>
              <a:ext uri="{FF2B5EF4-FFF2-40B4-BE49-F238E27FC236}">
                <a16:creationId xmlns:a16="http://schemas.microsoft.com/office/drawing/2014/main" id="{BACBEE16-32A6-9429-2D37-81A21B307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 rot="5400000">
            <a:off x="2468351" y="4600119"/>
            <a:ext cx="2102948" cy="155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ow HC-SR501 PIR Sensor Works &amp; How To Interface It With Arduino">
            <a:extLst>
              <a:ext uri="{FF2B5EF4-FFF2-40B4-BE49-F238E27FC236}">
                <a16:creationId xmlns:a16="http://schemas.microsoft.com/office/drawing/2014/main" id="{3FB410A7-4D06-4C82-E8B8-469CF9A7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8" r="18583" b="39039"/>
          <a:stretch/>
        </p:blipFill>
        <p:spPr bwMode="auto">
          <a:xfrm rot="5400000">
            <a:off x="5062968" y="4684438"/>
            <a:ext cx="1496648" cy="13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75E8F0-DDFC-0224-BF76-E31F84DD785C}"/>
              </a:ext>
            </a:extLst>
          </p:cNvPr>
          <p:cNvCxnSpPr>
            <a:cxnSpLocks/>
            <a:stCxn id="7" idx="0"/>
            <a:endCxn id="14" idx="2"/>
          </p:cNvCxnSpPr>
          <p:nvPr/>
        </p:nvCxnSpPr>
        <p:spPr>
          <a:xfrm flipV="1">
            <a:off x="4297628" y="5374220"/>
            <a:ext cx="823882" cy="3702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손바닥 일러스트 PNG, AI 저작권 없는 무료 다운로드 (2023년) - 리틀딥">
            <a:extLst>
              <a:ext uri="{FF2B5EF4-FFF2-40B4-BE49-F238E27FC236}">
                <a16:creationId xmlns:a16="http://schemas.microsoft.com/office/drawing/2014/main" id="{4C5BEBEF-07A9-BAB0-5F23-2198DB104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9" t="19839" r="28325" b="22784"/>
          <a:stretch/>
        </p:blipFill>
        <p:spPr bwMode="auto">
          <a:xfrm rot="16200000">
            <a:off x="5788312" y="4547847"/>
            <a:ext cx="1425524" cy="158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73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91C3CA-886E-36A5-4C6E-C5FE7D6C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앞서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5239FA-5301-E4A2-74CE-19CB71C1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환경에서 윈도우의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192.168.35.28 </a:t>
            </a:r>
            <a:r>
              <a:rPr lang="ko-KR" altLang="en-US" dirty="0"/>
              <a:t>이라고 가정함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는 실습 환경마다 달라질 수 있음</a:t>
            </a:r>
            <a:endParaRPr lang="en-US" altLang="ko-KR" dirty="0"/>
          </a:p>
          <a:p>
            <a:r>
              <a:rPr lang="ko-KR" altLang="en-US" dirty="0"/>
              <a:t>실습자는 본인의 실습 환경에서의 </a:t>
            </a:r>
            <a:r>
              <a:rPr lang="en-US" altLang="ko-KR" dirty="0"/>
              <a:t>IP</a:t>
            </a:r>
            <a:r>
              <a:rPr lang="ko-KR" altLang="en-US" dirty="0"/>
              <a:t>를 확인해야 함</a:t>
            </a:r>
            <a:endParaRPr lang="en-US" altLang="ko-KR" dirty="0"/>
          </a:p>
          <a:p>
            <a:r>
              <a:rPr lang="en-US" altLang="ko-KR" b="1" u="sng" dirty="0"/>
              <a:t>192.168.35.28 </a:t>
            </a:r>
            <a:r>
              <a:rPr lang="ko-KR" altLang="en-US" b="1" u="sng" dirty="0"/>
              <a:t>대신 본인의 </a:t>
            </a:r>
            <a:r>
              <a:rPr lang="en-US" altLang="ko-KR" b="1" u="sng" dirty="0"/>
              <a:t>IP</a:t>
            </a:r>
            <a:r>
              <a:rPr lang="ko-KR" altLang="en-US" b="1" u="sng" dirty="0"/>
              <a:t>를 입력</a:t>
            </a:r>
            <a:r>
              <a:rPr lang="ko-KR" altLang="en-US" dirty="0"/>
              <a:t>해야 함</a:t>
            </a:r>
          </a:p>
        </p:txBody>
      </p:sp>
    </p:spTree>
    <p:extLst>
      <p:ext uri="{BB962C8B-B14F-4D97-AF65-F5344CB8AC3E}">
        <p14:creationId xmlns:p14="http://schemas.microsoft.com/office/powerpoint/2010/main" val="7835350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05E16-A760-9B58-D5E6-D4A60BC3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A3AA6-EF4B-DD12-F548-FBB1B7D5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Freeboard</a:t>
            </a:r>
            <a:r>
              <a:rPr lang="ko-KR" altLang="en-US" dirty="0"/>
              <a:t>에 다음과 같이 </a:t>
            </a:r>
            <a:r>
              <a:rPr lang="en-US" altLang="ko-KR" dirty="0" err="1"/>
              <a:t>Datasource</a:t>
            </a:r>
            <a:r>
              <a:rPr lang="ko-KR" altLang="en-US" dirty="0"/>
              <a:t>를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ED82B-B005-08DF-9489-9B3EACC5A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403648" y="1700808"/>
            <a:ext cx="6192688" cy="42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562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08DDB-AD0D-8AAF-C9C2-3973E9F2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C763A-3F44-F4B8-4CF0-4DE7337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Freeboard</a:t>
            </a:r>
            <a:r>
              <a:rPr lang="ko-KR" altLang="en-US" dirty="0"/>
              <a:t>에 다음과 같이 </a:t>
            </a:r>
            <a:r>
              <a:rPr lang="en-US" altLang="ko-KR" dirty="0"/>
              <a:t>Widget</a:t>
            </a:r>
            <a:r>
              <a:rPr lang="ko-KR" altLang="en-US" dirty="0"/>
              <a:t>을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10705A-B205-0589-7B17-AAC08268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59225"/>
            <a:ext cx="6336704" cy="303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876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F5D4E-44C0-8118-71B3-C2B25852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6087A-6196-D5C9-253B-3CF48DB3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Freeboard</a:t>
            </a:r>
            <a:r>
              <a:rPr lang="ko-KR" altLang="en-US" dirty="0"/>
              <a:t>가 </a:t>
            </a:r>
            <a:r>
              <a:rPr lang="en-US" altLang="ko-KR" dirty="0"/>
              <a:t>Mobius</a:t>
            </a:r>
            <a:r>
              <a:rPr lang="ko-KR" altLang="en-US" dirty="0"/>
              <a:t>로부터 </a:t>
            </a:r>
            <a:r>
              <a:rPr lang="en-US" altLang="ko-KR" dirty="0"/>
              <a:t>PIR </a:t>
            </a:r>
            <a:r>
              <a:rPr lang="ko-KR" altLang="en-US" dirty="0"/>
              <a:t>센싱 결과를 읽어와서 출력하는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2DE6E-DDA7-92EE-556B-8D2B0AC6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60848"/>
            <a:ext cx="7200800" cy="29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28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F8443-B3A1-BB7D-A5D4-523C98B5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F168-366A-A177-5F0B-51D456104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led_ctl.js </a:t>
            </a:r>
            <a:r>
              <a:rPr lang="ko-KR" altLang="en-US" dirty="0"/>
              <a:t>파일을 작성</a:t>
            </a:r>
            <a:endParaRPr lang="en-US" altLang="ko-KR" dirty="0"/>
          </a:p>
          <a:p>
            <a:pPr lvl="1"/>
            <a:r>
              <a:rPr lang="en-US" altLang="ko-KR" dirty="0"/>
              <a:t>$ cd ~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led</a:t>
            </a:r>
          </a:p>
          <a:p>
            <a:pPr lvl="1"/>
            <a:r>
              <a:rPr lang="en-US" altLang="ko-KR" dirty="0"/>
              <a:t>$ cd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</a:p>
          <a:p>
            <a:pPr lvl="1"/>
            <a:r>
              <a:rPr lang="en-US" altLang="ko-KR" dirty="0"/>
              <a:t>$ nano led_ctl.js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34384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C322C-9D37-CCBF-F04A-B65B94C5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led_ctl.js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D9F05-6AE7-5D43-E3FD-D16E6B270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B9D06-CFCB-ADF3-1A55-7C63DEAA12EF}"/>
              </a:ext>
            </a:extLst>
          </p:cNvPr>
          <p:cNvSpPr txBox="1"/>
          <p:nvPr/>
        </p:nvSpPr>
        <p:spPr>
          <a:xfrm>
            <a:off x="539552" y="1340768"/>
            <a:ext cx="799288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short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short-uuid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querystring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querystring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post_data</a:t>
            </a:r>
            <a:r>
              <a:rPr lang="ko-KR" altLang="en-US" sz="1400" dirty="0"/>
              <a:t> = "{\"m2m:cin\": {\"</a:t>
            </a:r>
            <a:r>
              <a:rPr lang="ko-KR" altLang="en-US" sz="1400" dirty="0" err="1"/>
              <a:t>con</a:t>
            </a:r>
            <a:r>
              <a:rPr lang="ko-KR" altLang="en-US" sz="1400" dirty="0"/>
              <a:t>\": \""+</a:t>
            </a:r>
            <a:r>
              <a:rPr lang="ko-KR" altLang="en-US" sz="1400" dirty="0" err="1"/>
              <a:t>process.argv</a:t>
            </a:r>
            <a:r>
              <a:rPr lang="ko-KR" altLang="en-US" sz="1400" dirty="0"/>
              <a:t>[2]+"\"}}";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method</a:t>
            </a:r>
            <a:r>
              <a:rPr lang="ko-KR" altLang="en-US" sz="1400" dirty="0"/>
              <a:t>": "POST",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hostname</a:t>
            </a:r>
            <a:r>
              <a:rPr lang="ko-KR" altLang="en-US" sz="1400" dirty="0"/>
              <a:t>": "192.168.35.28",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": "7579",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": "/</a:t>
            </a:r>
            <a:r>
              <a:rPr lang="ko-KR" altLang="en-US" sz="1400" dirty="0" err="1"/>
              <a:t>Mobius</a:t>
            </a:r>
            <a:r>
              <a:rPr lang="ko-KR" altLang="en-US" sz="1400" dirty="0"/>
              <a:t>/KETI3_DEMO/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headers</a:t>
            </a:r>
            <a:r>
              <a:rPr lang="ko-KR" altLang="en-US" sz="1400" dirty="0"/>
              <a:t>": {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Accept</a:t>
            </a:r>
            <a:r>
              <a:rPr lang="ko-KR" altLang="en-US" sz="1400" dirty="0"/>
              <a:t>": "</a:t>
            </a:r>
            <a:r>
              <a:rPr lang="ko-KR" altLang="en-US" sz="1400" dirty="0" err="1"/>
              <a:t>application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json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  "X-M2M-RI": "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"+</a:t>
            </a:r>
            <a:r>
              <a:rPr lang="ko-KR" altLang="en-US" sz="1400" dirty="0" err="1"/>
              <a:t>short.generate</a:t>
            </a:r>
            <a:r>
              <a:rPr lang="ko-KR" altLang="en-US" sz="1400" dirty="0"/>
              <a:t>(10),</a:t>
            </a:r>
          </a:p>
          <a:p>
            <a:r>
              <a:rPr lang="ko-KR" altLang="en-US" sz="1400" dirty="0"/>
              <a:t>    "X-M2M-Origin": "/SKETI3_DEMO",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Content-Type</a:t>
            </a:r>
            <a:r>
              <a:rPr lang="ko-KR" altLang="en-US" sz="1400" dirty="0"/>
              <a:t>": "</a:t>
            </a:r>
            <a:r>
              <a:rPr lang="ko-KR" altLang="en-US" sz="1400" dirty="0" err="1"/>
              <a:t>application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json;ty</a:t>
            </a:r>
            <a:r>
              <a:rPr lang="ko-KR" altLang="en-US" sz="1400" dirty="0"/>
              <a:t>=4",</a:t>
            </a:r>
          </a:p>
          <a:p>
            <a:r>
              <a:rPr lang="ko-KR" altLang="en-US" sz="1400" dirty="0"/>
              <a:t>    '</a:t>
            </a:r>
            <a:r>
              <a:rPr lang="ko-KR" altLang="en-US" sz="1400" dirty="0" err="1"/>
              <a:t>Content-Length</a:t>
            </a:r>
            <a:r>
              <a:rPr lang="ko-KR" altLang="en-US" sz="1400" dirty="0"/>
              <a:t>': </a:t>
            </a:r>
            <a:r>
              <a:rPr lang="ko-KR" altLang="en-US" sz="1400" dirty="0" err="1"/>
              <a:t>Buffer.byteLength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post_data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94821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F8443-B3A1-BB7D-A5D4-523C98B5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led_ctl.js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F168-366A-A177-5F0B-51D456104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C5591-39FF-828A-60DA-1EA650293AF3}"/>
              </a:ext>
            </a:extLst>
          </p:cNvPr>
          <p:cNvSpPr txBox="1"/>
          <p:nvPr/>
        </p:nvSpPr>
        <p:spPr>
          <a:xfrm>
            <a:off x="539552" y="1340768"/>
            <a:ext cx="7992888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function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= '';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+= 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});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end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received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:");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});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postreq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http.request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postreq.write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post_data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 err="1"/>
              <a:t>postreq.end</a:t>
            </a:r>
            <a:r>
              <a:rPr lang="ko-KR" alt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360019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129BC-38C8-8877-9CB6-7ECAEA9A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31111-A1B3-820C-AAFB-221D833D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led_ctl.js </a:t>
            </a:r>
            <a:r>
              <a:rPr lang="ko-KR" altLang="en-US" dirty="0"/>
              <a:t>파일을 실행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 short-</a:t>
            </a:r>
            <a:r>
              <a:rPr lang="en-US" altLang="ko-KR" dirty="0" err="1"/>
              <a:t>uuid</a:t>
            </a:r>
            <a:r>
              <a:rPr lang="en-US" altLang="ko-KR" dirty="0"/>
              <a:t> </a:t>
            </a:r>
            <a:r>
              <a:rPr lang="en-US" altLang="ko-KR" dirty="0" err="1"/>
              <a:t>onoff</a:t>
            </a:r>
            <a:endParaRPr lang="en-US" altLang="ko-KR" dirty="0"/>
          </a:p>
          <a:p>
            <a:pPr lvl="1"/>
            <a:r>
              <a:rPr lang="en-US" altLang="ko-KR" dirty="0"/>
              <a:t>node led_ctl.js 1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led_ctl.js </a:t>
            </a:r>
            <a:r>
              <a:rPr lang="ko-KR" altLang="en-US" dirty="0"/>
              <a:t>실행 시 </a:t>
            </a:r>
            <a:r>
              <a:rPr lang="en-US" altLang="ko-KR" dirty="0"/>
              <a:t>1</a:t>
            </a:r>
            <a:r>
              <a:rPr lang="ko-KR" altLang="en-US" dirty="0"/>
              <a:t>을 입력하면 </a:t>
            </a:r>
            <a:r>
              <a:rPr lang="en-US" altLang="ko-KR" dirty="0"/>
              <a:t>Mobius </a:t>
            </a:r>
            <a:r>
              <a:rPr lang="ko-KR" altLang="en-US" dirty="0"/>
              <a:t>서버의 </a:t>
            </a:r>
            <a:r>
              <a:rPr lang="en-US" altLang="ko-KR" dirty="0" err="1"/>
              <a:t>cnt</a:t>
            </a:r>
            <a:r>
              <a:rPr lang="en-US" altLang="ko-KR" dirty="0"/>
              <a:t> led</a:t>
            </a:r>
            <a:r>
              <a:rPr lang="ko-KR" altLang="en-US" dirty="0"/>
              <a:t>에 </a:t>
            </a:r>
            <a:r>
              <a:rPr lang="en-US" altLang="ko-KR" dirty="0" err="1"/>
              <a:t>cin</a:t>
            </a:r>
            <a:r>
              <a:rPr lang="en-US" altLang="ko-KR" dirty="0"/>
              <a:t> 1</a:t>
            </a:r>
            <a:r>
              <a:rPr lang="ko-KR" altLang="en-US" dirty="0"/>
              <a:t>을 전달하고</a:t>
            </a:r>
            <a:r>
              <a:rPr lang="en-US" altLang="ko-KR" dirty="0"/>
              <a:t>, 2</a:t>
            </a:r>
            <a:r>
              <a:rPr lang="ko-KR" altLang="en-US" dirty="0"/>
              <a:t>를 입력하면 </a:t>
            </a:r>
            <a:r>
              <a:rPr lang="en-US" altLang="ko-KR" dirty="0" err="1"/>
              <a:t>cnd</a:t>
            </a:r>
            <a:r>
              <a:rPr lang="en-US" altLang="ko-KR" dirty="0"/>
              <a:t> led</a:t>
            </a:r>
            <a:r>
              <a:rPr lang="ko-KR" altLang="en-US" dirty="0"/>
              <a:t>에 </a:t>
            </a:r>
            <a:r>
              <a:rPr lang="en-US" altLang="ko-KR" dirty="0" err="1"/>
              <a:t>cin</a:t>
            </a:r>
            <a:r>
              <a:rPr lang="en-US" altLang="ko-KR" dirty="0"/>
              <a:t> 2</a:t>
            </a:r>
            <a:r>
              <a:rPr lang="ko-KR" altLang="en-US" dirty="0"/>
              <a:t>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그림과 같이 </a:t>
            </a:r>
            <a:r>
              <a:rPr lang="en-US" altLang="ko-KR" dirty="0"/>
              <a:t>Resource Monitor</a:t>
            </a:r>
            <a:r>
              <a:rPr lang="ko-KR" altLang="en-US" dirty="0"/>
              <a:t>를 통해 </a:t>
            </a: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2</a:t>
            </a:r>
            <a:r>
              <a:rPr lang="ko-KR" altLang="en-US" dirty="0"/>
              <a:t>가 전달된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0E31DB-048C-3314-930E-EB5A7C0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6239746" cy="714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FCA694-F7DF-493F-F756-4CD0A43C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669" y="4218183"/>
            <a:ext cx="4990662" cy="2422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62302A-346F-8F2B-B2A7-1C4B251A5C0C}"/>
              </a:ext>
            </a:extLst>
          </p:cNvPr>
          <p:cNvSpPr/>
          <p:nvPr/>
        </p:nvSpPr>
        <p:spPr>
          <a:xfrm>
            <a:off x="5076056" y="5197438"/>
            <a:ext cx="1728192" cy="4638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240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67231-56BA-2365-7EFE-581B60D1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79AE9-87DE-8461-EE1C-7E9681C81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led_onoff.js </a:t>
            </a:r>
            <a:r>
              <a:rPr lang="ko-KR" altLang="en-US" dirty="0"/>
              <a:t>파일을 작성</a:t>
            </a:r>
            <a:endParaRPr lang="en-US" altLang="ko-KR" dirty="0"/>
          </a:p>
          <a:p>
            <a:pPr lvl="1"/>
            <a:r>
              <a:rPr lang="en-US" altLang="ko-KR" dirty="0"/>
              <a:t>nano led_onoff.js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3962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768F9-67C5-6D86-37A8-335C975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led_onoff.js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8B170-AE88-244E-C85D-5FB28751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4C26-8C55-A3ED-2578-870A9E0BDE96}"/>
              </a:ext>
            </a:extLst>
          </p:cNvPr>
          <p:cNvSpPr txBox="1"/>
          <p:nvPr/>
        </p:nvSpPr>
        <p:spPr>
          <a:xfrm>
            <a:off x="299686" y="1412776"/>
            <a:ext cx="3815114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short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short-uuid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let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onoff</a:t>
            </a:r>
            <a:r>
              <a:rPr lang="ko-KR" altLang="en-US" sz="1400" dirty="0"/>
              <a:t>').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method</a:t>
            </a:r>
            <a:r>
              <a:rPr lang="ko-KR" altLang="en-US" sz="1400" dirty="0"/>
              <a:t>": "GET",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hostname</a:t>
            </a:r>
            <a:r>
              <a:rPr lang="ko-KR" altLang="en-US" sz="1400" dirty="0"/>
              <a:t>": "192.168.35.28",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": "7579",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": "/</a:t>
            </a:r>
            <a:r>
              <a:rPr lang="ko-KR" altLang="en-US" sz="1400" dirty="0" err="1"/>
              <a:t>Mobius</a:t>
            </a:r>
            <a:r>
              <a:rPr lang="ko-KR" altLang="en-US" sz="1400" dirty="0"/>
              <a:t>/KETI3_DEMO/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la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headers</a:t>
            </a:r>
            <a:r>
              <a:rPr lang="ko-KR" altLang="en-US" sz="1400" dirty="0"/>
              <a:t>": {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Accept</a:t>
            </a:r>
            <a:r>
              <a:rPr lang="ko-KR" altLang="en-US" sz="1400" dirty="0"/>
              <a:t>": "</a:t>
            </a:r>
            <a:r>
              <a:rPr lang="ko-KR" altLang="en-US" sz="1400" dirty="0" err="1"/>
              <a:t>application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json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  "X-M2M-RI": "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"+</a:t>
            </a:r>
            <a:r>
              <a:rPr lang="ko-KR" altLang="en-US" sz="1400" dirty="0" err="1"/>
              <a:t>short.generate</a:t>
            </a:r>
            <a:r>
              <a:rPr lang="ko-KR" altLang="en-US" sz="1400" dirty="0"/>
              <a:t>(10),</a:t>
            </a:r>
          </a:p>
          <a:p>
            <a:r>
              <a:rPr lang="ko-KR" altLang="en-US" sz="1400" dirty="0"/>
              <a:t>    "X-M2M-Origin": "/SKETI3_DEMO"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let</a:t>
            </a:r>
            <a:r>
              <a:rPr lang="ko-KR" altLang="en-US" sz="1400" dirty="0"/>
              <a:t> LED1 = 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(17, '</a:t>
            </a:r>
            <a:r>
              <a:rPr lang="ko-KR" altLang="en-US" sz="1400" dirty="0" err="1"/>
              <a:t>out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let</a:t>
            </a:r>
            <a:r>
              <a:rPr lang="ko-KR" altLang="en-US" sz="1400" dirty="0"/>
              <a:t> LED2 = 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(18, '</a:t>
            </a:r>
            <a:r>
              <a:rPr lang="ko-KR" altLang="en-US" sz="1400" dirty="0" err="1"/>
              <a:t>out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function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= '';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+= 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603FF-1125-3B66-A371-B30CF6094089}"/>
              </a:ext>
            </a:extLst>
          </p:cNvPr>
          <p:cNvSpPr txBox="1"/>
          <p:nvPr/>
        </p:nvSpPr>
        <p:spPr>
          <a:xfrm>
            <a:off x="4392488" y="1412776"/>
            <a:ext cx="457200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end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json_obj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JSON.parse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json_obj</a:t>
            </a:r>
            <a:r>
              <a:rPr lang="ko-KR" altLang="en-US" sz="1400" dirty="0"/>
              <a:t>['m2m:cin']['</a:t>
            </a:r>
            <a:r>
              <a:rPr lang="ko-KR" altLang="en-US" sz="1400" dirty="0" err="1"/>
              <a:t>con</a:t>
            </a:r>
            <a:r>
              <a:rPr lang="ko-KR" altLang="en-US" sz="1400" dirty="0"/>
              <a:t>']);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: "+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==1){</a:t>
            </a:r>
          </a:p>
          <a:p>
            <a:r>
              <a:rPr lang="ko-KR" altLang="en-US" sz="1400" dirty="0"/>
              <a:t>      LED1.writeSync(1);</a:t>
            </a:r>
          </a:p>
          <a:p>
            <a:r>
              <a:rPr lang="ko-KR" altLang="en-US" sz="1400" dirty="0"/>
              <a:t>      LED2.writeSync(0);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==2){</a:t>
            </a:r>
          </a:p>
          <a:p>
            <a:r>
              <a:rPr lang="ko-KR" altLang="en-US" sz="1400" dirty="0"/>
              <a:t>      LED1.writeSync(0);</a:t>
            </a:r>
          </a:p>
          <a:p>
            <a:r>
              <a:rPr lang="ko-KR" altLang="en-US" sz="1400" dirty="0"/>
              <a:t>      LED2.writeSync(1);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  LED1.writeSync(0);</a:t>
            </a:r>
          </a:p>
          <a:p>
            <a:r>
              <a:rPr lang="ko-KR" altLang="en-US" sz="1400" dirty="0"/>
              <a:t>      LED2.writeSync(0);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});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http.request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}).</a:t>
            </a:r>
            <a:r>
              <a:rPr lang="ko-KR" altLang="en-US" sz="1400" dirty="0" err="1"/>
              <a:t>end</a:t>
            </a:r>
            <a:r>
              <a:rPr lang="ko-KR" altLang="en-US" sz="1400" dirty="0"/>
              <a:t>();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906835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C3B8-44F3-2D71-7ACE-DDADBC61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40808-BB31-765B-969D-50F0F6C3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led_onoff.js</a:t>
            </a:r>
            <a:r>
              <a:rPr lang="ko-KR" altLang="en-US" dirty="0"/>
              <a:t>를 실행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$ node led_onoff.js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Mobius</a:t>
            </a:r>
            <a:r>
              <a:rPr lang="ko-KR" altLang="en-US" dirty="0"/>
              <a:t>로부터 현재 </a:t>
            </a:r>
            <a:r>
              <a:rPr lang="en-US" altLang="ko-KR" dirty="0"/>
              <a:t>led value</a:t>
            </a:r>
            <a:r>
              <a:rPr lang="ko-KR" altLang="en-US" dirty="0"/>
              <a:t>를 읽어와서 </a:t>
            </a:r>
            <a:r>
              <a:rPr lang="en-US" altLang="ko-KR" dirty="0"/>
              <a:t>LED</a:t>
            </a:r>
            <a:r>
              <a:rPr lang="ko-KR" altLang="en-US" dirty="0"/>
              <a:t>를 점등하는 것을 확인</a:t>
            </a:r>
            <a:endParaRPr lang="en-US" altLang="ko-KR" dirty="0"/>
          </a:p>
          <a:p>
            <a:pPr lvl="1"/>
            <a:r>
              <a:rPr lang="en-US" altLang="ko-KR" dirty="0"/>
              <a:t>led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이라면 빨간색 </a:t>
            </a:r>
            <a:r>
              <a:rPr lang="en-US" altLang="ko-KR" dirty="0"/>
              <a:t>LED</a:t>
            </a:r>
            <a:r>
              <a:rPr lang="ko-KR" altLang="en-US" dirty="0"/>
              <a:t>를 점등</a:t>
            </a:r>
            <a:endParaRPr lang="en-US" altLang="ko-KR" dirty="0"/>
          </a:p>
          <a:p>
            <a:pPr lvl="1"/>
            <a:r>
              <a:rPr lang="en-US" altLang="ko-KR" dirty="0"/>
              <a:t>led value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라면 초록색 </a:t>
            </a:r>
            <a:r>
              <a:rPr lang="en-US" altLang="ko-KR" dirty="0"/>
              <a:t>LED</a:t>
            </a:r>
            <a:r>
              <a:rPr lang="ko-KR" altLang="en-US" dirty="0"/>
              <a:t>를 점등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9D5567-8180-AA91-4B3C-8A10B2D0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95622"/>
            <a:ext cx="4105848" cy="295316"/>
          </a:xfrm>
          <a:prstGeom prst="rect">
            <a:avLst/>
          </a:prstGeom>
        </p:spPr>
      </p:pic>
      <p:pic>
        <p:nvPicPr>
          <p:cNvPr id="7" name="Picture 2" descr="Raspberry Pi 4 Model B 4GB : FLUTON">
            <a:extLst>
              <a:ext uri="{FF2B5EF4-FFF2-40B4-BE49-F238E27FC236}">
                <a16:creationId xmlns:a16="http://schemas.microsoft.com/office/drawing/2014/main" id="{D41DF023-E84C-0AA3-00CE-EF8C1F42A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 rot="5400000">
            <a:off x="2666542" y="3714068"/>
            <a:ext cx="2190526" cy="16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ED - 나무위키">
            <a:extLst>
              <a:ext uri="{FF2B5EF4-FFF2-40B4-BE49-F238E27FC236}">
                <a16:creationId xmlns:a16="http://schemas.microsoft.com/office/drawing/2014/main" id="{231A10D2-7F08-C8E9-A08E-BE1F029E4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6875" r="88975" b="33981"/>
          <a:stretch/>
        </p:blipFill>
        <p:spPr bwMode="auto">
          <a:xfrm rot="5400000" flipH="1">
            <a:off x="5624768" y="3321702"/>
            <a:ext cx="422038" cy="10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ED - 나무위키">
            <a:extLst>
              <a:ext uri="{FF2B5EF4-FFF2-40B4-BE49-F238E27FC236}">
                <a16:creationId xmlns:a16="http://schemas.microsoft.com/office/drawing/2014/main" id="{793B64BA-D593-AB5C-C078-E50C7267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5680398" y="4647396"/>
            <a:ext cx="383672" cy="108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8D9DE5-A81F-0FCE-902F-AA8E23E771B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518014" y="3847387"/>
            <a:ext cx="792088" cy="37759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54E59B1-66F8-CA2F-6FA7-5F33AA9677F9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518014" y="4665202"/>
            <a:ext cx="809760" cy="52665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35ADBA-CA3D-BD16-3409-BB4B946FA346}"/>
              </a:ext>
            </a:extLst>
          </p:cNvPr>
          <p:cNvCxnSpPr/>
          <p:nvPr/>
        </p:nvCxnSpPr>
        <p:spPr>
          <a:xfrm flipV="1">
            <a:off x="6305187" y="3470404"/>
            <a:ext cx="288032" cy="20736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121D52-BD42-F0E8-3CC0-2A822C6ABCEA}"/>
              </a:ext>
            </a:extLst>
          </p:cNvPr>
          <p:cNvCxnSpPr>
            <a:cxnSpLocks/>
          </p:cNvCxnSpPr>
          <p:nvPr/>
        </p:nvCxnSpPr>
        <p:spPr>
          <a:xfrm>
            <a:off x="6346303" y="3847386"/>
            <a:ext cx="38593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9F8DF6D-D603-37D6-53F1-8BC35F9AB0FB}"/>
              </a:ext>
            </a:extLst>
          </p:cNvPr>
          <p:cNvCxnSpPr>
            <a:cxnSpLocks/>
          </p:cNvCxnSpPr>
          <p:nvPr/>
        </p:nvCxnSpPr>
        <p:spPr>
          <a:xfrm>
            <a:off x="6318251" y="4005617"/>
            <a:ext cx="274968" cy="21875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09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5794F7-ECB9-8C0D-81FE-0C29C8A0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실습 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7887EB-3FC7-5552-85FA-CFD60D26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도구들을 설치하여 </a:t>
            </a:r>
            <a:r>
              <a:rPr lang="en-US" altLang="ko-KR" dirty="0"/>
              <a:t>Mobius</a:t>
            </a:r>
            <a:r>
              <a:rPr lang="ko-KR" altLang="en-US" dirty="0"/>
              <a:t>를 제어 및 관리한다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A482FC-B50A-4CEA-7C1A-EAF3B1BE4DE8}"/>
              </a:ext>
            </a:extLst>
          </p:cNvPr>
          <p:cNvSpPr/>
          <p:nvPr/>
        </p:nvSpPr>
        <p:spPr>
          <a:xfrm>
            <a:off x="3347864" y="2563502"/>
            <a:ext cx="1584176" cy="126379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Mobius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E72DE-C781-4CAC-9574-FDE36EECE4F0}"/>
              </a:ext>
            </a:extLst>
          </p:cNvPr>
          <p:cNvSpPr/>
          <p:nvPr/>
        </p:nvSpPr>
        <p:spPr>
          <a:xfrm>
            <a:off x="971600" y="2060848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 err="1">
                <a:latin typeface="HY동녘B" pitchFamily="18" charset="-127"/>
                <a:ea typeface="HY동녘B" pitchFamily="18" charset="-127"/>
              </a:rPr>
              <a:t>Mosquitto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31FA5-1B4A-93DF-01C4-BE4C244E9B08}"/>
              </a:ext>
            </a:extLst>
          </p:cNvPr>
          <p:cNvSpPr/>
          <p:nvPr/>
        </p:nvSpPr>
        <p:spPr>
          <a:xfrm>
            <a:off x="971600" y="2908770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MySQL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C7B7BC-64D1-6EC4-DB5F-67CE693D9073}"/>
              </a:ext>
            </a:extLst>
          </p:cNvPr>
          <p:cNvSpPr/>
          <p:nvPr/>
        </p:nvSpPr>
        <p:spPr>
          <a:xfrm>
            <a:off x="971600" y="3756692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Node.js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0CC546-D7F5-177A-0C3C-C1E0202F964F}"/>
              </a:ext>
            </a:extLst>
          </p:cNvPr>
          <p:cNvSpPr/>
          <p:nvPr/>
        </p:nvSpPr>
        <p:spPr>
          <a:xfrm>
            <a:off x="3467864" y="5093044"/>
            <a:ext cx="1344176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Freeboard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12411-2105-2E11-384D-7A5C520020A7}"/>
              </a:ext>
            </a:extLst>
          </p:cNvPr>
          <p:cNvSpPr/>
          <p:nvPr/>
        </p:nvSpPr>
        <p:spPr>
          <a:xfrm>
            <a:off x="971600" y="5093044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XAMPP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81DEF0-8229-B0AE-3E3B-92B538862753}"/>
              </a:ext>
            </a:extLst>
          </p:cNvPr>
          <p:cNvSpPr/>
          <p:nvPr/>
        </p:nvSpPr>
        <p:spPr>
          <a:xfrm>
            <a:off x="6300192" y="2060848"/>
            <a:ext cx="1932675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Resource Browser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5C90B3-3BB8-7919-D13F-724828ED84B7}"/>
              </a:ext>
            </a:extLst>
          </p:cNvPr>
          <p:cNvSpPr/>
          <p:nvPr/>
        </p:nvSpPr>
        <p:spPr>
          <a:xfrm>
            <a:off x="6300192" y="3576946"/>
            <a:ext cx="1932675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Device Simulator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ED5615-9503-54CA-3425-6332F8BB716D}"/>
              </a:ext>
            </a:extLst>
          </p:cNvPr>
          <p:cNvSpPr/>
          <p:nvPr/>
        </p:nvSpPr>
        <p:spPr>
          <a:xfrm>
            <a:off x="6300192" y="5093044"/>
            <a:ext cx="1932675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Postman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D1510A3-FC44-A1D3-851C-E2DF8978F5D9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 flipV="1">
            <a:off x="2315776" y="2347478"/>
            <a:ext cx="1032088" cy="84792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56FEB8-0571-CF96-B649-27A10795FB84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2315776" y="3195400"/>
            <a:ext cx="10320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81F5ECF-AD64-78EE-84F0-C84C189E40D3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315776" y="3195400"/>
            <a:ext cx="1032088" cy="84792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F4312-803A-0A88-1DE3-09F04801288E}"/>
              </a:ext>
            </a:extLst>
          </p:cNvPr>
          <p:cNvSpPr txBox="1"/>
          <p:nvPr/>
        </p:nvSpPr>
        <p:spPr>
          <a:xfrm>
            <a:off x="2354711" y="3002120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200" dirty="0"/>
              <a:t>내부적으로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사용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ED6BA2B-7B45-AEF9-7D49-7EA660FFAB7F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2315776" y="5379674"/>
            <a:ext cx="11520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526AFA2-1F77-FEAC-7CBA-8CDCC63D6412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4139952" y="3827298"/>
            <a:ext cx="0" cy="126574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5C89EF6-4367-1BC7-8654-95744E98E04B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4932040" y="2347478"/>
            <a:ext cx="1368152" cy="84792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251CD2-D18C-B29B-EE75-A82F932ADB80}"/>
              </a:ext>
            </a:extLst>
          </p:cNvPr>
          <p:cNvSpPr txBox="1"/>
          <p:nvPr/>
        </p:nvSpPr>
        <p:spPr>
          <a:xfrm>
            <a:off x="2390379" y="4950671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200" dirty="0"/>
              <a:t>내부적으로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사용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90C3E9-5E7C-072C-C183-7BF50BE21318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 flipV="1">
            <a:off x="4932040" y="3195400"/>
            <a:ext cx="1368152" cy="66817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CFA0E4B-9BC0-B7CE-5B82-F17CFFFCB4F1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4932040" y="3195400"/>
            <a:ext cx="1368152" cy="218427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7BB1B61-1A45-96F9-E587-540FBD9E1F40}"/>
              </a:ext>
            </a:extLst>
          </p:cNvPr>
          <p:cNvSpPr txBox="1"/>
          <p:nvPr/>
        </p:nvSpPr>
        <p:spPr>
          <a:xfrm>
            <a:off x="3610171" y="4383394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1200" dirty="0"/>
              <a:t>Mobius</a:t>
            </a:r>
            <a:r>
              <a:rPr lang="ko-KR" altLang="en-US" sz="1200" dirty="0"/>
              <a:t>의 데이터를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실시간 조회하여</a:t>
            </a:r>
            <a:endParaRPr lang="en-US" altLang="ko-KR" sz="1200" dirty="0"/>
          </a:p>
          <a:p>
            <a:pPr algn="ctr"/>
            <a:r>
              <a:rPr lang="ko-KR" altLang="en-US" sz="1200" dirty="0"/>
              <a:t>텍스트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그래프 등으로 표현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557185-FEEA-C0C0-1DFE-2356D0E9C67B}"/>
              </a:ext>
            </a:extLst>
          </p:cNvPr>
          <p:cNvSpPr txBox="1"/>
          <p:nvPr/>
        </p:nvSpPr>
        <p:spPr>
          <a:xfrm>
            <a:off x="4984354" y="1806540"/>
            <a:ext cx="1263523" cy="107291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1200" dirty="0"/>
              <a:t>Mobius</a:t>
            </a:r>
            <a:r>
              <a:rPr lang="ko-KR" altLang="en-US" sz="1200" dirty="0"/>
              <a:t>의 내 </a:t>
            </a:r>
            <a:endParaRPr lang="en-US" altLang="ko-KR" sz="1200" dirty="0"/>
          </a:p>
          <a:p>
            <a:pPr algn="ctr"/>
            <a:r>
              <a:rPr lang="en-US" altLang="ko-KR" sz="1200" dirty="0" err="1"/>
              <a:t>cnt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cin</a:t>
            </a:r>
            <a:r>
              <a:rPr lang="ko-KR" altLang="en-US" sz="1200" dirty="0"/>
              <a:t>등의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정보를 조회하여</a:t>
            </a:r>
            <a:endParaRPr lang="en-US" altLang="ko-KR" sz="1200" dirty="0"/>
          </a:p>
          <a:p>
            <a:pPr algn="ctr"/>
            <a:r>
              <a:rPr lang="ko-KR" altLang="en-US" sz="1200" dirty="0"/>
              <a:t>그래프로 표현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모듈 등록 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 전송 가능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E83398-5C0A-AE2A-8CCA-41EEE1D1084B}"/>
              </a:ext>
            </a:extLst>
          </p:cNvPr>
          <p:cNvSpPr txBox="1"/>
          <p:nvPr/>
        </p:nvSpPr>
        <p:spPr>
          <a:xfrm>
            <a:off x="5092365" y="3015654"/>
            <a:ext cx="1263523" cy="107291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200" dirty="0"/>
              <a:t>가상 모듈</a:t>
            </a:r>
            <a:endParaRPr lang="en-US" altLang="ko-KR" sz="1200" dirty="0"/>
          </a:p>
          <a:p>
            <a:pPr algn="ctr"/>
            <a:r>
              <a:rPr lang="ko-KR" altLang="en-US" sz="1200" dirty="0"/>
              <a:t>등록 및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 전송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5FC07E-CB31-96BD-000E-81AA99D4F480}"/>
              </a:ext>
            </a:extLst>
          </p:cNvPr>
          <p:cNvSpPr txBox="1"/>
          <p:nvPr/>
        </p:nvSpPr>
        <p:spPr>
          <a:xfrm>
            <a:off x="5252690" y="4104136"/>
            <a:ext cx="1263523" cy="107291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1200" dirty="0" err="1"/>
              <a:t>json</a:t>
            </a:r>
            <a:r>
              <a:rPr lang="en-US" altLang="ko-KR" sz="1200" dirty="0"/>
              <a:t> </a:t>
            </a:r>
            <a:r>
              <a:rPr lang="ko-KR" altLang="en-US" sz="1200" dirty="0"/>
              <a:t>포맷에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데이터를 넣어서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다양한 정보를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등록</a:t>
            </a:r>
            <a:r>
              <a:rPr lang="en-US" altLang="ko-KR" sz="1200" dirty="0"/>
              <a:t>/</a:t>
            </a:r>
            <a:r>
              <a:rPr lang="ko-KR" altLang="en-US" sz="1200" dirty="0"/>
              <a:t>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</a:t>
            </a:r>
            <a:r>
              <a:rPr lang="en-US" altLang="ko-KR" sz="1200" dirty="0"/>
              <a:t>/</a:t>
            </a:r>
            <a:r>
              <a:rPr lang="ko-KR" altLang="en-US" sz="1200" dirty="0"/>
              <a:t>조회</a:t>
            </a:r>
            <a:endParaRPr lang="en-US" altLang="ko-KR" sz="1200" dirty="0"/>
          </a:p>
          <a:p>
            <a:pPr algn="ctr"/>
            <a:r>
              <a:rPr lang="ko-KR" altLang="en-US" sz="1200" dirty="0"/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045109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DF4DE-34F9-3244-65B0-23562E8B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6A524B-5E4A-A4BA-4451-8144229A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582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91C3CA-886E-36A5-4C6E-C5FE7D6C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앞서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5239FA-5301-E4A2-74CE-19CB71C1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실습환경은 </a:t>
            </a:r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Mobius </a:t>
            </a:r>
            <a:r>
              <a:rPr lang="ko-KR" altLang="en-US" dirty="0"/>
              <a:t>서버가 센서 및 </a:t>
            </a:r>
            <a:r>
              <a:rPr lang="ko-KR" altLang="en-US" dirty="0" err="1"/>
              <a:t>액츄에이터</a:t>
            </a:r>
            <a:r>
              <a:rPr lang="ko-KR" altLang="en-US" dirty="0"/>
              <a:t> 값을 전달하는 예제를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우분투의 가상 온도계와 겹치는 부분이 있으므로 우분투에서 동작 중인 </a:t>
            </a:r>
            <a:r>
              <a:rPr lang="en-US" altLang="ko-KR" dirty="0"/>
              <a:t>oneM2M-Device_Simulator </a:t>
            </a:r>
            <a:r>
              <a:rPr lang="ko-KR" altLang="en-US" dirty="0"/>
              <a:t>를 종료한 후 진행한다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Mobius, </a:t>
            </a:r>
            <a:r>
              <a:rPr lang="en-US" altLang="ko-KR" dirty="0" err="1"/>
              <a:t>FreeBoard</a:t>
            </a:r>
            <a:r>
              <a:rPr lang="en-US" altLang="ko-KR" dirty="0"/>
              <a:t>, </a:t>
            </a:r>
            <a:r>
              <a:rPr lang="ko-KR" altLang="en-US" dirty="0"/>
              <a:t>가 설치 완료된 상태에서 본 과정을 수행해야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04087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F1E1B-E4E4-2ECA-9294-BBB8EF13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센서</a:t>
            </a:r>
            <a:r>
              <a:rPr lang="en-US" altLang="ko-KR" dirty="0"/>
              <a:t>/</a:t>
            </a:r>
            <a:r>
              <a:rPr lang="ko-KR" altLang="en-US" dirty="0" err="1"/>
              <a:t>액츄에이터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9B9D-F4C1-5D4F-CA37-8B8AEFF49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ko-KR" altLang="en-US" dirty="0" err="1"/>
              <a:t>아두이노와</a:t>
            </a:r>
            <a:r>
              <a:rPr lang="ko-KR" altLang="en-US" dirty="0"/>
              <a:t> 센서를 연결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697F19-F7FB-66AE-D38E-01A2349F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57610" y="3895875"/>
            <a:ext cx="4977981" cy="2112504"/>
          </a:xfrm>
          <a:prstGeom prst="rect">
            <a:avLst/>
          </a:prstGeom>
        </p:spPr>
      </p:pic>
      <p:pic>
        <p:nvPicPr>
          <p:cNvPr id="28" name="Picture 6" descr="LED - 나무위키">
            <a:extLst>
              <a:ext uri="{FF2B5EF4-FFF2-40B4-BE49-F238E27FC236}">
                <a16:creationId xmlns:a16="http://schemas.microsoft.com/office/drawing/2014/main" id="{D8510409-0F24-404E-A067-EDFAE645F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7136336" y="4753751"/>
            <a:ext cx="540219" cy="15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57F8C6-CE45-36DB-F240-9224F549E669}"/>
              </a:ext>
            </a:extLst>
          </p:cNvPr>
          <p:cNvSpPr txBox="1"/>
          <p:nvPr/>
        </p:nvSpPr>
        <p:spPr>
          <a:xfrm>
            <a:off x="7070492" y="5803149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74D83A-940B-EA73-D439-5AC091F833B7}"/>
              </a:ext>
            </a:extLst>
          </p:cNvPr>
          <p:cNvSpPr txBox="1"/>
          <p:nvPr/>
        </p:nvSpPr>
        <p:spPr>
          <a:xfrm>
            <a:off x="7183618" y="4167533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DHT11</a:t>
            </a:r>
            <a:endParaRPr lang="ko-KR" altLang="en-US" dirty="0"/>
          </a:p>
        </p:txBody>
      </p:sp>
      <p:pic>
        <p:nvPicPr>
          <p:cNvPr id="1026" name="Picture 2" descr="5. DHT11 온습도센서">
            <a:extLst>
              <a:ext uri="{FF2B5EF4-FFF2-40B4-BE49-F238E27FC236}">
                <a16:creationId xmlns:a16="http://schemas.microsoft.com/office/drawing/2014/main" id="{908B0A9C-BD1A-5052-6E1A-B6C7869F9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7370" b="6523"/>
          <a:stretch/>
        </p:blipFill>
        <p:spPr bwMode="auto">
          <a:xfrm rot="10800000">
            <a:off x="6016435" y="3068960"/>
            <a:ext cx="2816165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AF9743A-ACF8-A132-B23C-FE0F851F32BC}"/>
              </a:ext>
            </a:extLst>
          </p:cNvPr>
          <p:cNvSpPr/>
          <p:nvPr/>
        </p:nvSpPr>
        <p:spPr>
          <a:xfrm>
            <a:off x="4464432" y="3916195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F6CF995-BB6D-7610-DF84-7A1C820372B7}"/>
              </a:ext>
            </a:extLst>
          </p:cNvPr>
          <p:cNvSpPr/>
          <p:nvPr/>
        </p:nvSpPr>
        <p:spPr>
          <a:xfrm>
            <a:off x="3981315" y="3916195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2D44737-E2D8-28E1-6A42-1B462BBFA7F7}"/>
              </a:ext>
            </a:extLst>
          </p:cNvPr>
          <p:cNvSpPr/>
          <p:nvPr/>
        </p:nvSpPr>
        <p:spPr>
          <a:xfrm>
            <a:off x="2835012" y="5790474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7438CC2-8CF7-9CCE-B513-930C4FC820CF}"/>
              </a:ext>
            </a:extLst>
          </p:cNvPr>
          <p:cNvSpPr/>
          <p:nvPr/>
        </p:nvSpPr>
        <p:spPr>
          <a:xfrm>
            <a:off x="2605735" y="5790474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1291E9F-2212-5513-E380-B6E260224CF1}"/>
              </a:ext>
            </a:extLst>
          </p:cNvPr>
          <p:cNvCxnSpPr>
            <a:cxnSpLocks/>
            <a:stCxn id="38" idx="0"/>
            <a:endCxn id="46" idx="2"/>
          </p:cNvCxnSpPr>
          <p:nvPr/>
        </p:nvCxnSpPr>
        <p:spPr>
          <a:xfrm rot="5400000" flipH="1" flipV="1">
            <a:off x="5244296" y="3113597"/>
            <a:ext cx="119082" cy="1486114"/>
          </a:xfrm>
          <a:prstGeom prst="bentConnector2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B9D9879A-4086-E283-8552-5BA508AB5DD2}"/>
              </a:ext>
            </a:extLst>
          </p:cNvPr>
          <p:cNvSpPr/>
          <p:nvPr/>
        </p:nvSpPr>
        <p:spPr>
          <a:xfrm>
            <a:off x="6046895" y="3348170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D13724C-A87E-89EE-4906-4C138B8376D0}"/>
              </a:ext>
            </a:extLst>
          </p:cNvPr>
          <p:cNvSpPr/>
          <p:nvPr/>
        </p:nvSpPr>
        <p:spPr>
          <a:xfrm>
            <a:off x="6046894" y="3550926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35C9379-A1F5-D6BB-FCFD-702B04558D3B}"/>
              </a:ext>
            </a:extLst>
          </p:cNvPr>
          <p:cNvSpPr/>
          <p:nvPr/>
        </p:nvSpPr>
        <p:spPr>
          <a:xfrm>
            <a:off x="6046894" y="3739019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43DBD-847D-1EF1-55F7-A4BC04880897}"/>
              </a:ext>
            </a:extLst>
          </p:cNvPr>
          <p:cNvSpPr/>
          <p:nvPr/>
        </p:nvSpPr>
        <p:spPr>
          <a:xfrm>
            <a:off x="6579838" y="5331571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8474118-E9C9-FDAD-B030-58368386E0C9}"/>
              </a:ext>
            </a:extLst>
          </p:cNvPr>
          <p:cNvSpPr/>
          <p:nvPr/>
        </p:nvSpPr>
        <p:spPr>
          <a:xfrm>
            <a:off x="6719845" y="5542444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2175C6D-7B06-E0EB-E88A-ABB3F43F659F}"/>
              </a:ext>
            </a:extLst>
          </p:cNvPr>
          <p:cNvCxnSpPr>
            <a:cxnSpLocks/>
            <a:stCxn id="39" idx="0"/>
            <a:endCxn id="44" idx="2"/>
          </p:cNvCxnSpPr>
          <p:nvPr/>
        </p:nvCxnSpPr>
        <p:spPr>
          <a:xfrm rot="5400000" flipH="1" flipV="1">
            <a:off x="4807314" y="2676614"/>
            <a:ext cx="509931" cy="1969232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AC597DE-7848-1B8E-19BE-42D064E60DFC}"/>
              </a:ext>
            </a:extLst>
          </p:cNvPr>
          <p:cNvCxnSpPr>
            <a:cxnSpLocks/>
            <a:stCxn id="40" idx="4"/>
            <a:endCxn id="45" idx="2"/>
          </p:cNvCxnSpPr>
          <p:nvPr/>
        </p:nvCxnSpPr>
        <p:spPr>
          <a:xfrm rot="5400000" flipH="1" flipV="1">
            <a:off x="3302052" y="3238328"/>
            <a:ext cx="2374149" cy="3115534"/>
          </a:xfrm>
          <a:prstGeom prst="bentConnector4">
            <a:avLst>
              <a:gd name="adj1" fmla="val -9629"/>
              <a:gd name="adj2" fmla="val 87940"/>
            </a:avLst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B00BB63-4146-8B07-65E2-6EE2B3B69B85}"/>
              </a:ext>
            </a:extLst>
          </p:cNvPr>
          <p:cNvCxnSpPr>
            <a:cxnSpLocks/>
            <a:stCxn id="39" idx="4"/>
            <a:endCxn id="48" idx="2"/>
          </p:cNvCxnSpPr>
          <p:nvPr/>
        </p:nvCxnSpPr>
        <p:spPr>
          <a:xfrm rot="16200000" flipH="1">
            <a:off x="4652930" y="3533623"/>
            <a:ext cx="1491648" cy="2642182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E724394-030C-CE16-9D13-7603B1EA04E6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rot="5400000" flipH="1" flipV="1">
            <a:off x="4440556" y="3651193"/>
            <a:ext cx="400809" cy="3877755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9" name="표 1029">
            <a:extLst>
              <a:ext uri="{FF2B5EF4-FFF2-40B4-BE49-F238E27FC236}">
                <a16:creationId xmlns:a16="http://schemas.microsoft.com/office/drawing/2014/main" id="{8FA02A57-B13E-AEB6-4155-8E884549EA40}"/>
              </a:ext>
            </a:extLst>
          </p:cNvPr>
          <p:cNvGraphicFramePr>
            <a:graphicFrameLocks noGrp="1"/>
          </p:cNvGraphicFramePr>
          <p:nvPr/>
        </p:nvGraphicFramePr>
        <p:xfrm>
          <a:off x="1647723" y="1442074"/>
          <a:ext cx="275996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984">
                  <a:extLst>
                    <a:ext uri="{9D8B030D-6E8A-4147-A177-3AD203B41FA5}">
                      <a16:colId xmlns:a16="http://schemas.microsoft.com/office/drawing/2014/main" val="1813178076"/>
                    </a:ext>
                  </a:extLst>
                </a:gridCol>
                <a:gridCol w="1379984">
                  <a:extLst>
                    <a:ext uri="{9D8B030D-6E8A-4147-A177-3AD203B41FA5}">
                      <a16:colId xmlns:a16="http://schemas.microsoft.com/office/drawing/2014/main" val="276499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DHT11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아두이노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6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VCC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3V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7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번 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5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GND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GND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657022"/>
                  </a:ext>
                </a:extLst>
              </a:tr>
            </a:tbl>
          </a:graphicData>
        </a:graphic>
      </p:graphicFrame>
      <p:graphicFrame>
        <p:nvGraphicFramePr>
          <p:cNvPr id="1030" name="표 1029">
            <a:extLst>
              <a:ext uri="{FF2B5EF4-FFF2-40B4-BE49-F238E27FC236}">
                <a16:creationId xmlns:a16="http://schemas.microsoft.com/office/drawing/2014/main" id="{3F71E071-7D84-ABB8-9DBC-B53604DF9C3B}"/>
              </a:ext>
            </a:extLst>
          </p:cNvPr>
          <p:cNvGraphicFramePr>
            <a:graphicFrameLocks noGrp="1"/>
          </p:cNvGraphicFramePr>
          <p:nvPr/>
        </p:nvGraphicFramePr>
        <p:xfrm>
          <a:off x="4677507" y="1442074"/>
          <a:ext cx="275996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984">
                  <a:extLst>
                    <a:ext uri="{9D8B030D-6E8A-4147-A177-3AD203B41FA5}">
                      <a16:colId xmlns:a16="http://schemas.microsoft.com/office/drawing/2014/main" val="1813178076"/>
                    </a:ext>
                  </a:extLst>
                </a:gridCol>
                <a:gridCol w="1379984">
                  <a:extLst>
                    <a:ext uri="{9D8B030D-6E8A-4147-A177-3AD203B41FA5}">
                      <a16:colId xmlns:a16="http://schemas.microsoft.com/office/drawing/2014/main" val="276499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LED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아두이노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6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+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번 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7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GND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57220"/>
                  </a:ext>
                </a:extLst>
              </a:tr>
            </a:tbl>
          </a:graphicData>
        </a:graphic>
      </p:graphicFrame>
      <p:sp>
        <p:nvSpPr>
          <p:cNvPr id="1032" name="TextBox 1031">
            <a:extLst>
              <a:ext uri="{FF2B5EF4-FFF2-40B4-BE49-F238E27FC236}">
                <a16:creationId xmlns:a16="http://schemas.microsoft.com/office/drawing/2014/main" id="{99940DBC-22DC-A96D-71C0-6B09FB70ECAB}"/>
              </a:ext>
            </a:extLst>
          </p:cNvPr>
          <p:cNvSpPr txBox="1"/>
          <p:nvPr/>
        </p:nvSpPr>
        <p:spPr>
          <a:xfrm>
            <a:off x="1671887" y="6249377"/>
            <a:ext cx="230942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Adafruit Feather M0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6057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C416A7-DB20-37CB-64FE-08EADA53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연결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A2B0F2-6DB4-DA87-DC88-E501650F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micro 5</a:t>
            </a:r>
            <a:r>
              <a:rPr lang="ko-KR" altLang="en-US" dirty="0"/>
              <a:t>핀을 </a:t>
            </a:r>
            <a:r>
              <a:rPr lang="en-US" altLang="ko-KR" dirty="0"/>
              <a:t>PC</a:t>
            </a:r>
            <a:r>
              <a:rPr lang="ko-KR" altLang="en-US" dirty="0"/>
              <a:t>와 연결</a:t>
            </a:r>
          </a:p>
        </p:txBody>
      </p:sp>
      <p:pic>
        <p:nvPicPr>
          <p:cNvPr id="1026" name="Picture 2" descr="usb 부분 쇼트로 보입니다. - -구매자용 A/S 문의- - 신성조의 견적소">
            <a:extLst>
              <a:ext uri="{FF2B5EF4-FFF2-40B4-BE49-F238E27FC236}">
                <a16:creationId xmlns:a16="http://schemas.microsoft.com/office/drawing/2014/main" id="{14B767F0-C014-E4A4-A887-66CF171E1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2"/>
          <a:stretch/>
        </p:blipFill>
        <p:spPr bwMode="auto">
          <a:xfrm>
            <a:off x="5796136" y="3068960"/>
            <a:ext cx="2466975" cy="1427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7D8B719-DB36-65AB-C5DF-A56CB729516F}"/>
              </a:ext>
            </a:extLst>
          </p:cNvPr>
          <p:cNvSpPr/>
          <p:nvPr/>
        </p:nvSpPr>
        <p:spPr>
          <a:xfrm>
            <a:off x="4217132" y="3354998"/>
            <a:ext cx="1285800" cy="936104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98AA9A-3911-564E-2A8D-F66DE81641EA}"/>
              </a:ext>
            </a:extLst>
          </p:cNvPr>
          <p:cNvSpPr/>
          <p:nvPr/>
        </p:nvSpPr>
        <p:spPr>
          <a:xfrm>
            <a:off x="6485773" y="3132656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DC8EC3-6CBF-30B5-EFC7-420A4989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74139" y="3133494"/>
            <a:ext cx="3249789" cy="137911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A14EF61-0F12-9181-6ACD-DA6098614747}"/>
              </a:ext>
            </a:extLst>
          </p:cNvPr>
          <p:cNvSpPr/>
          <p:nvPr/>
        </p:nvSpPr>
        <p:spPr>
          <a:xfrm>
            <a:off x="3533514" y="3571022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725CF-A5E9-DC55-03A4-8A40C2FB8F17}"/>
              </a:ext>
            </a:extLst>
          </p:cNvPr>
          <p:cNvSpPr txBox="1"/>
          <p:nvPr/>
        </p:nvSpPr>
        <p:spPr>
          <a:xfrm>
            <a:off x="1144319" y="4653136"/>
            <a:ext cx="230942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Adafruit Feather M0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7CCD-E876-7ED6-A6FE-E47A358D86F2}"/>
              </a:ext>
            </a:extLst>
          </p:cNvPr>
          <p:cNvSpPr txBox="1"/>
          <p:nvPr/>
        </p:nvSpPr>
        <p:spPr>
          <a:xfrm>
            <a:off x="6804248" y="4653136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45480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40455-F14F-D7F6-0B4A-AE676CF0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690DD-542A-2304-C116-047B55656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경로에 접속하여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를 다운로드 받기</a:t>
            </a:r>
            <a:endParaRPr lang="en-US" altLang="ko-KR" dirty="0"/>
          </a:p>
          <a:p>
            <a:pPr lvl="1"/>
            <a:r>
              <a:rPr lang="en-US" altLang="ko-KR" dirty="0"/>
              <a:t>https://www.arduino.cc/en/software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23A390-87DB-E2AA-38A9-D17A6731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77856"/>
            <a:ext cx="7488832" cy="28686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4B0CD0-B705-37F4-1EE0-B24869C811BB}"/>
              </a:ext>
            </a:extLst>
          </p:cNvPr>
          <p:cNvSpPr/>
          <p:nvPr/>
        </p:nvSpPr>
        <p:spPr>
          <a:xfrm>
            <a:off x="5292080" y="3429001"/>
            <a:ext cx="201622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2119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3D403-8296-F85D-C5AF-B343C99A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B0983-27EE-8E50-C3F5-7BD7EE0D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JUST DOWNLOAD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AD8CAF-8B0D-E239-E39E-DADA4ACF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53" y="1761892"/>
            <a:ext cx="58586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9764E4-37B9-CF87-E16A-C76D85C70BFB}"/>
              </a:ext>
            </a:extLst>
          </p:cNvPr>
          <p:cNvSpPr/>
          <p:nvPr/>
        </p:nvSpPr>
        <p:spPr>
          <a:xfrm>
            <a:off x="2843807" y="4221088"/>
            <a:ext cx="1728192" cy="4638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29326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B63EF-1507-ECBF-8B59-59484D0F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ACB578-C7A4-FF6F-B83C-1238D673E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동의함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1D0B41-4B1E-36D0-5E49-09CA62B6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C9C668-FE6D-5512-C04E-5A0185C94DED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5133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8CC41-36C0-989A-BDF4-10B18505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34873-3B29-3A92-C2A2-2AA298AAB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사용자 선택 후 다음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A1DFE-E6DA-8993-D3EA-F73FFE7E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FA7CB2-31B6-B578-9273-FC70E3CACB6B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F620AD-AFFB-3BED-FF8F-B06798DB884E}"/>
              </a:ext>
            </a:extLst>
          </p:cNvPr>
          <p:cNvSpPr/>
          <p:nvPr/>
        </p:nvSpPr>
        <p:spPr>
          <a:xfrm>
            <a:off x="2195736" y="3010644"/>
            <a:ext cx="2664296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4689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35A2F-3484-B33D-EB6A-D864DF82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4A391-BCB8-E5EC-BABD-6CF4542C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동의함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50310-6395-7671-2181-E37412C2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6B0100-7A03-BF35-A695-16E7C5EECA4D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425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42685-9E73-81A0-0A36-F9F8C08C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4C4E0-7CEA-9741-64AD-2D8787E8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60E192-A4A5-3D27-FDED-4BAB7C9E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1DB6A0-A161-150D-C35F-7AE607372433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9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DD4C5-7943-297E-327C-BF071DD9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D32D7-2FF9-285B-C820-423C3F71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이동하여 </a:t>
            </a:r>
            <a:r>
              <a:rPr lang="en-US" altLang="ko-KR" dirty="0"/>
              <a:t>Download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https://downloads.mysql.com/archives/installer/?version=5.6.22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353578-8155-73EB-C9F1-3066E05F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844824"/>
            <a:ext cx="7934325" cy="432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0AA0C8-0E55-87E7-4B39-68191A1DFCF7}"/>
              </a:ext>
            </a:extLst>
          </p:cNvPr>
          <p:cNvSpPr/>
          <p:nvPr/>
        </p:nvSpPr>
        <p:spPr>
          <a:xfrm>
            <a:off x="7524328" y="5512402"/>
            <a:ext cx="79208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44139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A8C6A-AA33-0A38-6BE9-882AEF25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BC478-2875-4208-A7D6-C8657235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9011A3-C53A-2C9F-4B85-DE7AD9D4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599B6F-0F12-EFAE-0D11-0DB28762111D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58886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AB8A4-ABAD-9A5B-9A66-C705D598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E89EE-29D8-DEF3-F628-162E3B62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좌측과 같이 </a:t>
            </a:r>
            <a:r>
              <a:rPr lang="en-US" altLang="ko-KR" dirty="0"/>
              <a:t>IDE</a:t>
            </a:r>
            <a:r>
              <a:rPr lang="ko-KR" altLang="en-US" dirty="0"/>
              <a:t>가 실행되고 초기화 되는 것을 확인</a:t>
            </a:r>
            <a:endParaRPr lang="en-US" altLang="ko-KR" dirty="0"/>
          </a:p>
          <a:p>
            <a:r>
              <a:rPr lang="ko-KR" altLang="en-US" dirty="0"/>
              <a:t>만약 초기화 중에 오른쪽과 같이 설치화면이 나타나면 설치를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610BE-B4F1-FDB5-C612-B8030B1A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9" y="2132856"/>
            <a:ext cx="3744416" cy="3991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32476-ED0B-D9F3-547C-5782EC29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89" y="2913613"/>
            <a:ext cx="4066580" cy="19214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FB34B7-4F4D-DB1C-96D8-364A258FA543}"/>
              </a:ext>
            </a:extLst>
          </p:cNvPr>
          <p:cNvSpPr/>
          <p:nvPr/>
        </p:nvSpPr>
        <p:spPr>
          <a:xfrm>
            <a:off x="7020272" y="4109177"/>
            <a:ext cx="720079" cy="2559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5789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CF73F-D05B-3132-333D-25D21872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EF90C-74AE-218D-5E65-EF24E1842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 </a:t>
            </a:r>
            <a:r>
              <a:rPr lang="ko-KR" altLang="en-US" dirty="0"/>
              <a:t>초기화가 완료되었다면</a:t>
            </a:r>
            <a:r>
              <a:rPr lang="en-US" altLang="ko-KR" dirty="0"/>
              <a:t>, File &gt; Preferences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5C0E9-73C9-88F5-36FF-64861714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2157412"/>
            <a:ext cx="2095500" cy="2543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409CA7-8441-B100-3C35-A72EB12CFCE8}"/>
              </a:ext>
            </a:extLst>
          </p:cNvPr>
          <p:cNvSpPr/>
          <p:nvPr/>
        </p:nvSpPr>
        <p:spPr>
          <a:xfrm>
            <a:off x="3484880" y="4258418"/>
            <a:ext cx="2134870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9827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28822-7EFA-3598-0FAE-1D830B2A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7B53C-A4A0-243A-2267-FE038422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Additional boards manager URL</a:t>
            </a:r>
            <a:r>
              <a:rPr lang="ko-KR" altLang="en-US" dirty="0"/>
              <a:t>에 다음 주소를 입력</a:t>
            </a:r>
            <a:r>
              <a:rPr lang="en-US" altLang="ko-KR" dirty="0"/>
              <a:t>(</a:t>
            </a:r>
            <a:r>
              <a:rPr lang="ko-KR" altLang="en-US" dirty="0"/>
              <a:t>보드 설치를 위한 링크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https://adafruit.github.io/arduino-board-index/package_adafruit_index.json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OK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0F2ACD-8CD9-2A12-55E0-4DB8F6FB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251672"/>
            <a:ext cx="4176464" cy="44523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91527D-B5F4-1A4A-BE98-7C41594B58EF}"/>
              </a:ext>
            </a:extLst>
          </p:cNvPr>
          <p:cNvSpPr/>
          <p:nvPr/>
        </p:nvSpPr>
        <p:spPr>
          <a:xfrm>
            <a:off x="3995936" y="5276008"/>
            <a:ext cx="201622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4C4DD2-2C11-247A-8F59-E0FAF9F9E5B5}"/>
              </a:ext>
            </a:extLst>
          </p:cNvPr>
          <p:cNvSpPr/>
          <p:nvPr/>
        </p:nvSpPr>
        <p:spPr>
          <a:xfrm>
            <a:off x="5868145" y="5917822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07817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7CC47-EAC9-31EE-81E3-9E1BB09A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3AFAB-BA55-1A02-ED9D-F829B5FE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 &gt; Board &gt; Boards Manager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54DBD-31AA-8E3C-D0AC-04FD8B6E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2185987"/>
            <a:ext cx="6276975" cy="2486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D1C06B-5A28-DEBE-6F32-BB9A9D0ECAFC}"/>
              </a:ext>
            </a:extLst>
          </p:cNvPr>
          <p:cNvSpPr/>
          <p:nvPr/>
        </p:nvSpPr>
        <p:spPr>
          <a:xfrm>
            <a:off x="5724128" y="4191108"/>
            <a:ext cx="1986359" cy="318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8171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38566-9B7D-B4D3-FC3D-B8E8439F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49B6F-06FE-9FC1-38DF-352A0370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검색어를 입력</a:t>
            </a:r>
            <a:endParaRPr lang="en-US" altLang="ko-KR" dirty="0"/>
          </a:p>
          <a:p>
            <a:pPr lvl="1"/>
            <a:r>
              <a:rPr lang="en-US" altLang="ko-KR" dirty="0" err="1"/>
              <a:t>adafruit</a:t>
            </a:r>
            <a:r>
              <a:rPr lang="en-US" altLang="ko-KR" dirty="0"/>
              <a:t> </a:t>
            </a:r>
            <a:r>
              <a:rPr lang="en-US" altLang="ko-KR" dirty="0" err="1"/>
              <a:t>samd</a:t>
            </a:r>
            <a:r>
              <a:rPr lang="en-US" altLang="ko-KR" dirty="0"/>
              <a:t> board</a:t>
            </a:r>
          </a:p>
          <a:p>
            <a:endParaRPr lang="en-US" altLang="ko-KR" dirty="0"/>
          </a:p>
          <a:p>
            <a:r>
              <a:rPr lang="ko-KR" altLang="en-US" dirty="0"/>
              <a:t>아래와 같이 두개 항목이 나오면 모두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8308B-E060-4ECB-A8F4-6361F69C4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58"/>
          <a:stretch/>
        </p:blipFill>
        <p:spPr>
          <a:xfrm>
            <a:off x="2987824" y="2348880"/>
            <a:ext cx="3168352" cy="38164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D3E8FE-1219-132A-F48B-0949351E02C1}"/>
              </a:ext>
            </a:extLst>
          </p:cNvPr>
          <p:cNvSpPr/>
          <p:nvPr/>
        </p:nvSpPr>
        <p:spPr>
          <a:xfrm>
            <a:off x="3779912" y="4207224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AA597A-E7D9-F4FA-5D88-5DE9715B2FAD}"/>
              </a:ext>
            </a:extLst>
          </p:cNvPr>
          <p:cNvSpPr/>
          <p:nvPr/>
        </p:nvSpPr>
        <p:spPr>
          <a:xfrm>
            <a:off x="3779912" y="5445224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2D798B-6457-42ED-39FC-C33C147F2991}"/>
              </a:ext>
            </a:extLst>
          </p:cNvPr>
          <p:cNvSpPr/>
          <p:nvPr/>
        </p:nvSpPr>
        <p:spPr>
          <a:xfrm>
            <a:off x="3419872" y="2990288"/>
            <a:ext cx="2736304" cy="2102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77092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598A5-86B4-DC8A-DB49-8F88B31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7CF191-9A2E-39E5-C8E2-DF748C5E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중간에 드라이버 설치 화면이 나온다면 설치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0D6FB-ADF3-A684-B8C8-4D3B1756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324100"/>
            <a:ext cx="4686300" cy="2209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919C33-1A80-6B74-7992-15E7B10FC0F5}"/>
              </a:ext>
            </a:extLst>
          </p:cNvPr>
          <p:cNvSpPr/>
          <p:nvPr/>
        </p:nvSpPr>
        <p:spPr>
          <a:xfrm>
            <a:off x="5004048" y="3679033"/>
            <a:ext cx="792087" cy="3260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7342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AD299-9CCF-A761-8B45-B8FB49A4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3E0D8B-8279-1919-4549-484DB64B2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모든 보드가 설치된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DEE22-500F-3F4C-ADC3-475FE04F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22614"/>
            <a:ext cx="6480720" cy="46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3117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4BFCF-1065-4968-9346-ECAB735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F56A0B-8CC3-D109-8346-36A081F7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Arduino SAMD Boards, Adafruit SAMD Boards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en-US" altLang="ko-KR" dirty="0"/>
              <a:t>Board &gt; Adafruit Boards &gt; Adafruit Feather M0(SAMD21)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EAD751-DE25-8745-5F68-E7940BE2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64415"/>
            <a:ext cx="7632848" cy="24292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95A7C-81BA-DCE6-58AE-322F95B80B65}"/>
              </a:ext>
            </a:extLst>
          </p:cNvPr>
          <p:cNvSpPr/>
          <p:nvPr/>
        </p:nvSpPr>
        <p:spPr>
          <a:xfrm>
            <a:off x="6300192" y="2924944"/>
            <a:ext cx="1944216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470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C97D8-7E10-0C64-FD5C-307A5182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22F0C-D1FE-B0EC-8237-84427385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주소로 이동</a:t>
            </a:r>
            <a:endParaRPr lang="en-US" altLang="ko-KR" dirty="0"/>
          </a:p>
          <a:p>
            <a:pPr lvl="1"/>
            <a:r>
              <a:rPr lang="en-US" altLang="ko-KR" dirty="0"/>
              <a:t>https://github.com/adafruit/Adafruit_Sensor</a:t>
            </a:r>
          </a:p>
          <a:p>
            <a:endParaRPr lang="en-US" altLang="ko-KR" dirty="0"/>
          </a:p>
          <a:p>
            <a:r>
              <a:rPr lang="en-US" altLang="ko-KR" dirty="0"/>
              <a:t>Code &gt; Download ZIP </a:t>
            </a:r>
            <a:r>
              <a:rPr lang="ko-KR" altLang="en-US" dirty="0"/>
              <a:t>을 클릭하여 소스코드 다운로드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6DDFA81-44B4-0035-0D91-550303E5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17" y="2624033"/>
            <a:ext cx="6001967" cy="28659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C45828-61F2-CA5A-B05F-9462FB54F7D4}"/>
              </a:ext>
            </a:extLst>
          </p:cNvPr>
          <p:cNvSpPr/>
          <p:nvPr/>
        </p:nvSpPr>
        <p:spPr>
          <a:xfrm>
            <a:off x="5209912" y="5112256"/>
            <a:ext cx="93610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472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946B5-A3E3-A24C-3D1A-FD328888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6E1AA-7390-02B0-E198-10522D29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라이선스 동의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DAE662-43DC-3C96-2D6C-E89CEAB8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5904656" cy="44172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91E3BDF-285B-653A-866E-025880E3DA1E}"/>
              </a:ext>
            </a:extLst>
          </p:cNvPr>
          <p:cNvSpPr/>
          <p:nvPr/>
        </p:nvSpPr>
        <p:spPr>
          <a:xfrm>
            <a:off x="3419872" y="5517232"/>
            <a:ext cx="1368152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105E8B-5F6A-2478-01AA-68D88395A5EC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23020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843BC-3812-68ED-2E84-B91E0EE3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DDDD89-46BA-3E0F-47BC-B100AC02D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주소로 이동</a:t>
            </a:r>
            <a:endParaRPr lang="en-US" altLang="ko-KR" dirty="0"/>
          </a:p>
          <a:p>
            <a:pPr lvl="1"/>
            <a:r>
              <a:rPr lang="en-US" altLang="ko-KR" dirty="0"/>
              <a:t>https://github.com/adafruit/DHT-sensor-library</a:t>
            </a:r>
          </a:p>
          <a:p>
            <a:endParaRPr lang="en-US" altLang="ko-KR" dirty="0"/>
          </a:p>
          <a:p>
            <a:r>
              <a:rPr lang="en-US" altLang="ko-KR" dirty="0"/>
              <a:t>Code &gt; Download ZIP </a:t>
            </a:r>
            <a:r>
              <a:rPr lang="ko-KR" altLang="en-US" dirty="0"/>
              <a:t>을 클릭하여 소스코드 다운로드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1760C3-5053-2C3F-AC05-DFA350B8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17" y="2624033"/>
            <a:ext cx="6001967" cy="29013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BBF128-69B5-269C-BA78-C2AE9B5012BA}"/>
              </a:ext>
            </a:extLst>
          </p:cNvPr>
          <p:cNvSpPr/>
          <p:nvPr/>
        </p:nvSpPr>
        <p:spPr>
          <a:xfrm>
            <a:off x="5209912" y="5112256"/>
            <a:ext cx="93610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976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7157A-6C6B-EE0D-E2F9-43A0A211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AEFA5-7B43-67D5-F848-A45891619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Sketch &gt; Include Library &gt; Add ZIP Library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CC6A8A-DB8B-DA09-55B3-8396E0B9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24075"/>
            <a:ext cx="5791200" cy="26098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5512DF-6172-3978-6975-4EC96FDDEF09}"/>
              </a:ext>
            </a:extLst>
          </p:cNvPr>
          <p:cNvSpPr/>
          <p:nvPr/>
        </p:nvSpPr>
        <p:spPr>
          <a:xfrm>
            <a:off x="4860032" y="4356229"/>
            <a:ext cx="2448272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9588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10575-8ED6-440D-5878-6B765768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427A81-FA1F-B6ED-ACA9-EE942128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두 개의 파일을 순차적으로 선택하여 </a:t>
            </a:r>
            <a:r>
              <a:rPr lang="en-US" altLang="ko-KR" dirty="0"/>
              <a:t>IDE</a:t>
            </a:r>
            <a:r>
              <a:rPr lang="ko-KR" altLang="en-US" dirty="0"/>
              <a:t>에 라이브러리 첨부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142F16-5340-029F-70FC-781D7092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2348880"/>
            <a:ext cx="2447925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F94BF5-C517-B4B1-5124-86ED6DE1BD8C}"/>
              </a:ext>
            </a:extLst>
          </p:cNvPr>
          <p:cNvSpPr/>
          <p:nvPr/>
        </p:nvSpPr>
        <p:spPr>
          <a:xfrm>
            <a:off x="3375957" y="2621942"/>
            <a:ext cx="191612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073A0E-07CC-AF49-E5FE-4724E5DE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3708847"/>
            <a:ext cx="2447925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D8D976-449F-1A04-F9D2-17FFEE111A20}"/>
              </a:ext>
            </a:extLst>
          </p:cNvPr>
          <p:cNvSpPr/>
          <p:nvPr/>
        </p:nvSpPr>
        <p:spPr>
          <a:xfrm>
            <a:off x="3375957" y="4177079"/>
            <a:ext cx="191612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45789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30FC3-DA66-7DC6-7AE3-B7E92A46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BA0F8-5DEA-7360-6258-AAEAF86D7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주소로 이동</a:t>
            </a:r>
            <a:endParaRPr lang="en-US" altLang="ko-KR" dirty="0"/>
          </a:p>
          <a:p>
            <a:pPr lvl="1"/>
            <a:r>
              <a:rPr lang="en-US" altLang="ko-KR" dirty="0"/>
              <a:t>http://developers.iotocean.org</a:t>
            </a:r>
          </a:p>
          <a:p>
            <a:endParaRPr lang="en-US" altLang="ko-KR" dirty="0"/>
          </a:p>
          <a:p>
            <a:r>
              <a:rPr lang="en-US" altLang="ko-KR" dirty="0"/>
              <a:t>Open Sources</a:t>
            </a:r>
            <a:r>
              <a:rPr lang="ko-KR" altLang="en-US" dirty="0"/>
              <a:t>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4478E-F9D8-EC3E-F539-BC31A5FD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16188"/>
            <a:ext cx="7056784" cy="4113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4C5975-DD02-FA05-BA88-E9A1B0112E37}"/>
              </a:ext>
            </a:extLst>
          </p:cNvPr>
          <p:cNvSpPr/>
          <p:nvPr/>
        </p:nvSpPr>
        <p:spPr>
          <a:xfrm>
            <a:off x="1522266" y="5988597"/>
            <a:ext cx="360040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87373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97E35-AF8C-29E8-2849-75D444B7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43870-330B-3D5F-3BEB-7C491CDE5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 Thyme Arduino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FC3D2F-D4AD-05EB-5E92-1147DB1C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62714"/>
            <a:ext cx="6624736" cy="38666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E28DD2-B43F-3508-8436-D40E14654C48}"/>
              </a:ext>
            </a:extLst>
          </p:cNvPr>
          <p:cNvSpPr/>
          <p:nvPr/>
        </p:nvSpPr>
        <p:spPr>
          <a:xfrm>
            <a:off x="6156176" y="5085184"/>
            <a:ext cx="1728192" cy="13442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412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3069-9B36-ACD4-C126-CA604AAF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E1BEC-9989-687B-579A-7B71D5D6D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Download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467D01-1642-61FE-145E-A0EDB1F8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84" y="1979476"/>
            <a:ext cx="7245032" cy="4445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D70B85-11E8-F552-AFAB-A7DBA56FAB55}"/>
              </a:ext>
            </a:extLst>
          </p:cNvPr>
          <p:cNvSpPr/>
          <p:nvPr/>
        </p:nvSpPr>
        <p:spPr>
          <a:xfrm>
            <a:off x="4211961" y="5661248"/>
            <a:ext cx="864096" cy="6480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1521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AFFF-E43E-B4F6-33DE-C87C093C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86FFC-A38B-B9FF-F0F4-C2FA2D4D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링크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D3631-B747-5285-DD06-FFF9032B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00" y="2028629"/>
            <a:ext cx="7525800" cy="28007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E25509-FD60-0870-3441-AED636A548AC}"/>
              </a:ext>
            </a:extLst>
          </p:cNvPr>
          <p:cNvSpPr/>
          <p:nvPr/>
        </p:nvSpPr>
        <p:spPr>
          <a:xfrm>
            <a:off x="3131840" y="4221088"/>
            <a:ext cx="2736304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3652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7322F-7902-1DEC-FA0D-2CE3612F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83D97-69B7-7665-38DB-9B2FEE2C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Code &gt; Download ZIP </a:t>
            </a:r>
            <a:r>
              <a:rPr lang="ko-KR" altLang="en-US" dirty="0"/>
              <a:t>클릭하여 </a:t>
            </a:r>
            <a:r>
              <a:rPr lang="ko-KR" altLang="en-US" dirty="0" err="1"/>
              <a:t>아두이노</a:t>
            </a:r>
            <a:r>
              <a:rPr lang="ko-KR" altLang="en-US" dirty="0"/>
              <a:t> 소스코드 다운로드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718CF-1091-B06C-3172-75C23AF4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60438"/>
            <a:ext cx="7632848" cy="36689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3D79AA-08E6-3A11-0A53-7C200866D5B4}"/>
              </a:ext>
            </a:extLst>
          </p:cNvPr>
          <p:cNvSpPr/>
          <p:nvPr/>
        </p:nvSpPr>
        <p:spPr>
          <a:xfrm>
            <a:off x="5436096" y="5995887"/>
            <a:ext cx="93610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97918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4BF5C-9CDF-E228-608A-DAC830F0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9014C-2735-342A-4A5E-9668EE79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파일을 압축해제</a:t>
            </a:r>
            <a:endParaRPr lang="en-US" altLang="ko-KR" dirty="0"/>
          </a:p>
          <a:p>
            <a:r>
              <a:rPr lang="ko-KR" altLang="en-US" dirty="0" err="1"/>
              <a:t>압축해제된</a:t>
            </a:r>
            <a:r>
              <a:rPr lang="ko-KR" altLang="en-US" dirty="0"/>
              <a:t> 폴더</a:t>
            </a:r>
            <a:r>
              <a:rPr lang="en-US" altLang="ko-KR" dirty="0"/>
              <a:t>\libraries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en-US" altLang="ko-KR" dirty="0"/>
              <a:t>Adafruit </a:t>
            </a:r>
            <a:r>
              <a:rPr lang="en-US" altLang="ko-KR" dirty="0" err="1"/>
              <a:t>LiquidCrystal</a:t>
            </a:r>
            <a:r>
              <a:rPr lang="ko-KR" altLang="en-US" dirty="0"/>
              <a:t>의 띄어쓰기를 모두 지우기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F07688-ED24-8EFC-BCCD-BB8EF0DF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480048"/>
            <a:ext cx="3949559" cy="2673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89132D-DC28-A34E-BD86-80EC068F1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68137"/>
            <a:ext cx="4176465" cy="2744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213E07-D088-7486-BC1C-44E0D305C718}"/>
              </a:ext>
            </a:extLst>
          </p:cNvPr>
          <p:cNvSpPr/>
          <p:nvPr/>
        </p:nvSpPr>
        <p:spPr>
          <a:xfrm>
            <a:off x="611560" y="2924944"/>
            <a:ext cx="1080120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998468-2C03-F481-CEA6-2D997BE27F94}"/>
              </a:ext>
            </a:extLst>
          </p:cNvPr>
          <p:cNvSpPr/>
          <p:nvPr/>
        </p:nvSpPr>
        <p:spPr>
          <a:xfrm>
            <a:off x="5292080" y="2924944"/>
            <a:ext cx="1152128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EED43F1-2B28-EAAE-B2C9-27F58495074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691680" y="3075744"/>
            <a:ext cx="36004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0230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52030-0945-0E5A-59CA-9FEC3B76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079CE-CA45-43AC-6DAA-3451EF440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 해제한 라이브러리들을 다음 경로로 모두 복사</a:t>
            </a:r>
            <a:endParaRPr lang="en-US" altLang="ko-KR" dirty="0"/>
          </a:p>
          <a:p>
            <a:pPr lvl="1"/>
            <a:r>
              <a:rPr lang="en-US" altLang="ko-KR" dirty="0"/>
              <a:t>C:\Users\test\Documents\Arduino\libraries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15A4E-5168-F811-92A1-5293B562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7920880" cy="4360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CB794C-F923-80FF-3F56-464392275F57}"/>
              </a:ext>
            </a:extLst>
          </p:cNvPr>
          <p:cNvSpPr/>
          <p:nvPr/>
        </p:nvSpPr>
        <p:spPr>
          <a:xfrm>
            <a:off x="971600" y="2636912"/>
            <a:ext cx="1296144" cy="22322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33F9872-B066-A571-8A04-207094B812C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67744" y="3753036"/>
            <a:ext cx="2016224" cy="97210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F7FEB-24F8-306E-CC82-2D637DE9372A}"/>
              </a:ext>
            </a:extLst>
          </p:cNvPr>
          <p:cNvSpPr txBox="1"/>
          <p:nvPr/>
        </p:nvSpPr>
        <p:spPr>
          <a:xfrm rot="1525287">
            <a:off x="2557390" y="4221306"/>
            <a:ext cx="1152128" cy="3600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모두 복사</a:t>
            </a:r>
          </a:p>
        </p:txBody>
      </p:sp>
    </p:spTree>
    <p:extLst>
      <p:ext uri="{BB962C8B-B14F-4D97-AF65-F5344CB8AC3E}">
        <p14:creationId xmlns:p14="http://schemas.microsoft.com/office/powerpoint/2010/main" val="967145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9541F-A9EC-103F-43FF-989FAB70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ACA06-0B61-98CA-05E8-A7CAAB38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095581-EE8E-BABF-33FF-21849CE1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5904657" cy="44172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21E0734-71F8-3531-9F58-AA8A639E7C14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75671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297F5-9CA5-15CC-325E-3D7B4F0B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678B9-40C4-AF7D-A884-454289B8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를 종료 후 다시 실행</a:t>
            </a:r>
            <a:endParaRPr lang="en-US" altLang="ko-KR" dirty="0"/>
          </a:p>
          <a:p>
            <a:r>
              <a:rPr lang="en-US" altLang="ko-KR" dirty="0"/>
              <a:t>File &gt; Examples &gt; OneM2MClient &gt; </a:t>
            </a:r>
            <a:r>
              <a:rPr lang="en-US" altLang="ko-KR" dirty="0" err="1"/>
              <a:t>nCube</a:t>
            </a:r>
            <a:r>
              <a:rPr lang="en-US" altLang="ko-KR" dirty="0"/>
              <a:t>-Air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1C9F1-FEC5-FF76-E27D-E8FFD1AB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48395"/>
            <a:ext cx="4032448" cy="43932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10279-DB60-6B2B-7DC6-A236A7F73B10}"/>
              </a:ext>
            </a:extLst>
          </p:cNvPr>
          <p:cNvSpPr/>
          <p:nvPr/>
        </p:nvSpPr>
        <p:spPr>
          <a:xfrm>
            <a:off x="5580112" y="6169386"/>
            <a:ext cx="864096" cy="22887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37695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7DF05-E0C7-B0AA-50C1-DFA656BA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17313-F234-18EE-204F-BEE2C693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예제가 불러와졌으면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18FBC3-5125-E022-F4E7-166D855F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990725"/>
            <a:ext cx="2400300" cy="2876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8CCA26-9F91-BF74-CEE9-138E03B1B8BE}"/>
              </a:ext>
            </a:extLst>
          </p:cNvPr>
          <p:cNvSpPr/>
          <p:nvPr/>
        </p:nvSpPr>
        <p:spPr>
          <a:xfrm>
            <a:off x="3376950" y="3805974"/>
            <a:ext cx="2059145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3196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1C97B-BEC3-5F12-3AAE-6C6716A1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7B066-6CE1-71A4-2207-0DED318B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경로 지정 후</a:t>
            </a:r>
            <a:r>
              <a:rPr lang="en-US" altLang="ko-KR" dirty="0"/>
              <a:t>(</a:t>
            </a:r>
            <a:r>
              <a:rPr lang="ko-KR" altLang="en-US" dirty="0"/>
              <a:t>본 예제는 바탕화면으로 지정</a:t>
            </a:r>
            <a:r>
              <a:rPr lang="en-US" altLang="ko-KR" dirty="0"/>
              <a:t>) </a:t>
            </a:r>
            <a:r>
              <a:rPr lang="ko-KR" altLang="en-US" dirty="0"/>
              <a:t>저장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47828-F941-3418-D150-974DEF1C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29" y="2564904"/>
            <a:ext cx="6675142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B49AAE-C143-9971-EB19-813647B24074}"/>
              </a:ext>
            </a:extLst>
          </p:cNvPr>
          <p:cNvSpPr/>
          <p:nvPr/>
        </p:nvSpPr>
        <p:spPr>
          <a:xfrm>
            <a:off x="6516216" y="5756008"/>
            <a:ext cx="648072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8779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37406-30B0-ECF7-53F9-B53F2C08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1E6F5-0078-E635-5769-8EB572D88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Adafruit</a:t>
            </a:r>
            <a:r>
              <a:rPr lang="ko-KR" altLang="en-US" dirty="0"/>
              <a:t> </a:t>
            </a:r>
            <a:r>
              <a:rPr lang="en-US" altLang="ko-KR" dirty="0"/>
              <a:t>SAMD</a:t>
            </a:r>
            <a:r>
              <a:rPr lang="ko-KR" altLang="en-US" dirty="0"/>
              <a:t> </a:t>
            </a:r>
            <a:r>
              <a:rPr lang="en-US" altLang="ko-KR" dirty="0"/>
              <a:t>Boards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Adafruit</a:t>
            </a:r>
            <a:r>
              <a:rPr lang="ko-KR" altLang="en-US" dirty="0"/>
              <a:t> </a:t>
            </a:r>
            <a:r>
              <a:rPr lang="en-US" altLang="ko-KR" dirty="0"/>
              <a:t>Feather</a:t>
            </a:r>
            <a:r>
              <a:rPr lang="ko-KR" altLang="en-US" dirty="0"/>
              <a:t> </a:t>
            </a:r>
            <a:r>
              <a:rPr lang="en-US" altLang="ko-KR" dirty="0"/>
              <a:t>M0(SAMD21)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A3CE0-197B-C619-41D0-595B34BD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17400"/>
            <a:ext cx="8229600" cy="24962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F5C3E7-B9EC-FD29-7F4F-81DF13585E7F}"/>
              </a:ext>
            </a:extLst>
          </p:cNvPr>
          <p:cNvSpPr/>
          <p:nvPr/>
        </p:nvSpPr>
        <p:spPr>
          <a:xfrm>
            <a:off x="6444208" y="3352032"/>
            <a:ext cx="2198464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26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011BF-AC39-B4FD-52AB-968CDCFE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C155D-9F88-CAD3-D388-620FD59D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Verify </a:t>
            </a:r>
            <a:r>
              <a:rPr lang="ko-KR" altLang="en-US" dirty="0"/>
              <a:t>버튼 클릭하여 컴파일이 정상적으로 수행되는 것을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897207-B47A-0731-A1BE-784BA6B4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28862"/>
            <a:ext cx="4114800" cy="22002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63E705-B8F2-9C27-C48B-A7BCB87B7470}"/>
              </a:ext>
            </a:extLst>
          </p:cNvPr>
          <p:cNvSpPr/>
          <p:nvPr/>
        </p:nvSpPr>
        <p:spPr>
          <a:xfrm>
            <a:off x="2514600" y="2780928"/>
            <a:ext cx="40121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82830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26C9-A058-64B0-2132-AD9608D2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C9912-6A27-B0D1-1F7E-4D1DD9FD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컴파일이 정상적으로 수행되었다면</a:t>
            </a:r>
            <a:r>
              <a:rPr lang="en-US" altLang="ko-KR" dirty="0"/>
              <a:t>, </a:t>
            </a:r>
            <a:r>
              <a:rPr lang="ko-KR" altLang="en-US" dirty="0"/>
              <a:t>아래와 같은 문장이 출력됨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359E1-E7F0-ABE5-FA82-5E9E9F02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547937"/>
            <a:ext cx="65246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8082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AA208-F34E-874D-976E-EC1BBBEA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1B67C-9BF9-0B56-BB2E-85B48013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(Mobius </a:t>
            </a:r>
            <a:r>
              <a:rPr lang="ko-KR" altLang="en-US" dirty="0"/>
              <a:t>서버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9532F-736C-D64F-4E31-A78179E48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4"/>
          <a:stretch/>
        </p:blipFill>
        <p:spPr>
          <a:xfrm>
            <a:off x="1943708" y="1791548"/>
            <a:ext cx="5256584" cy="2181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3EC3F1-3ACF-FAD1-1C35-8474D2A5B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879" y="4344272"/>
            <a:ext cx="5401429" cy="207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1295798-3D2C-54EF-CF39-5C6B11FA5060}"/>
              </a:ext>
            </a:extLst>
          </p:cNvPr>
          <p:cNvSpPr/>
          <p:nvPr/>
        </p:nvSpPr>
        <p:spPr>
          <a:xfrm rot="5400000">
            <a:off x="4463988" y="3906646"/>
            <a:ext cx="216024" cy="50405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249A-A9F9-B823-D837-6A53F5A0FA68}"/>
              </a:ext>
            </a:extLst>
          </p:cNvPr>
          <p:cNvSpPr txBox="1"/>
          <p:nvPr/>
        </p:nvSpPr>
        <p:spPr>
          <a:xfrm>
            <a:off x="5544108" y="5847599"/>
            <a:ext cx="18002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"192.168.35.28";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052757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F6807-4E7B-1EC2-08C4-0DB1F691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45F63-F9C2-2EF2-8987-CA9CDD00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센서 삭제 후 </a:t>
            </a:r>
            <a:r>
              <a:rPr lang="en-US" altLang="ko-KR" dirty="0"/>
              <a:t>DHT </a:t>
            </a:r>
            <a:r>
              <a:rPr lang="ko-KR" altLang="en-US" dirty="0"/>
              <a:t>센서 등록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71CF3-CE8E-77CB-F5F1-5D9BF094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38209"/>
            <a:ext cx="2648320" cy="1019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3EE5AD-3461-5A2E-21BD-C00395DD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238209"/>
            <a:ext cx="3010320" cy="2381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80BD530-2E1A-449A-F25B-06D36DA89B30}"/>
              </a:ext>
            </a:extLst>
          </p:cNvPr>
          <p:cNvSpPr/>
          <p:nvPr/>
        </p:nvSpPr>
        <p:spPr>
          <a:xfrm>
            <a:off x="4468182" y="2803727"/>
            <a:ext cx="484028" cy="125054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9880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53AB9-BD39-234F-196B-D697F3DC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AFC91-A362-82F6-5F93-1725CC02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코드를 </a:t>
            </a:r>
            <a:r>
              <a:rPr lang="en-US" altLang="ko-KR" dirty="0" err="1"/>
              <a:t>dht</a:t>
            </a:r>
            <a:r>
              <a:rPr lang="en-US" altLang="ko-KR" dirty="0"/>
              <a:t>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33AAAF-D1A8-6EB9-0055-14405EED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49" y="2348880"/>
            <a:ext cx="4486901" cy="121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A7C643-A1E8-446A-A7D6-34DB781A6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3"/>
          <a:stretch/>
        </p:blipFill>
        <p:spPr>
          <a:xfrm>
            <a:off x="2328549" y="4149025"/>
            <a:ext cx="4706007" cy="1309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67E76A7-5FB2-F298-F11F-DC6A0B866187}"/>
              </a:ext>
            </a:extLst>
          </p:cNvPr>
          <p:cNvSpPr/>
          <p:nvPr/>
        </p:nvSpPr>
        <p:spPr>
          <a:xfrm rot="5400000">
            <a:off x="4463117" y="3348955"/>
            <a:ext cx="436870" cy="101936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1008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96D00-0D96-D1A0-6BA1-852141AE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7D84E-5E6D-6E09-7587-A5F5F100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34033-F6CF-E93A-A8EC-502EECAD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64" y="1953179"/>
            <a:ext cx="5163271" cy="1991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2F0CA5-A9CE-FDCC-3CDB-88D575C1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4482087"/>
            <a:ext cx="5144218" cy="1933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1CC4A03-5BB5-B1EA-D47B-47D14ED25D6C}"/>
              </a:ext>
            </a:extLst>
          </p:cNvPr>
          <p:cNvSpPr/>
          <p:nvPr/>
        </p:nvSpPr>
        <p:spPr>
          <a:xfrm rot="5400000">
            <a:off x="4417697" y="3847071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162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75953-FB59-4BF1-DB46-9AD3C2D7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EA412-625B-1618-83C6-799463E0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36E5AF-EEC4-C1A6-49FB-202F10DC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1" y="1772816"/>
            <a:ext cx="5904657" cy="44172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5A9DAA-1BFE-C6A5-6815-F2A8E9E00B13}"/>
              </a:ext>
            </a:extLst>
          </p:cNvPr>
          <p:cNvSpPr/>
          <p:nvPr/>
        </p:nvSpPr>
        <p:spPr>
          <a:xfrm>
            <a:off x="5364088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9717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23A49-7608-8D2B-F8F6-A7391FBB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9EFB3C-6B47-F912-B2D0-B1D8B03A1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코드를 </a:t>
            </a:r>
            <a:r>
              <a:rPr lang="en-US" altLang="ko-KR" dirty="0" err="1"/>
              <a:t>dht</a:t>
            </a:r>
            <a:r>
              <a:rPr lang="en-US" altLang="ko-KR" dirty="0"/>
              <a:t>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DCFCD-E5A7-2EB4-FD42-8A007704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92896"/>
            <a:ext cx="4982270" cy="1228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6AEF37-FE08-5F57-E5A3-E6113536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214581"/>
            <a:ext cx="511563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53629E-9596-17A7-C47D-3A82B26CC1CB}"/>
              </a:ext>
            </a:extLst>
          </p:cNvPr>
          <p:cNvSpPr/>
          <p:nvPr/>
        </p:nvSpPr>
        <p:spPr>
          <a:xfrm rot="5400000">
            <a:off x="4417697" y="3636414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98160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A9E12-EEFB-B3F9-EA70-93DA3E6C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2FD53-F8E4-16A3-4809-7B0133167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중괄호 주석처리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C3D6CF-402B-5E67-A30A-45DE0376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780928"/>
            <a:ext cx="4877481" cy="933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1C59DA-6040-6CFD-DEF6-2918925E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471854"/>
            <a:ext cx="4896533" cy="885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06098BE-9188-3AA6-A82A-04F202A8650E}"/>
              </a:ext>
            </a:extLst>
          </p:cNvPr>
          <p:cNvSpPr/>
          <p:nvPr/>
        </p:nvSpPr>
        <p:spPr>
          <a:xfrm rot="5400000">
            <a:off x="4417697" y="3754254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76812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6D752-AC7A-FE18-9B4B-69252D48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1D3A9-AA0E-B05B-537D-8089C01B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코드를 </a:t>
            </a:r>
            <a:r>
              <a:rPr lang="en-US" altLang="ko-KR" dirty="0" err="1"/>
              <a:t>dht</a:t>
            </a:r>
            <a:r>
              <a:rPr lang="en-US" altLang="ko-KR" dirty="0"/>
              <a:t>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315FD4-E3BC-0ED8-59BB-71861BBB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708920"/>
            <a:ext cx="4410691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1DF05E-8101-35A0-32A8-BE8117B2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408091"/>
            <a:ext cx="4544059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775A7D9-0B50-1872-136D-3DDE208D56AC}"/>
              </a:ext>
            </a:extLst>
          </p:cNvPr>
          <p:cNvSpPr/>
          <p:nvPr/>
        </p:nvSpPr>
        <p:spPr>
          <a:xfrm rot="5400000">
            <a:off x="4417697" y="3799327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92221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1E1B2-FE57-5083-0062-880311FF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DF285-EC65-45CF-B28C-02207D55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EAEA8-0BDF-3FFF-F8E5-958DDC53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4542"/>
            <a:ext cx="5362230" cy="2555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195715-FA8C-D3E2-BF09-A5B0B79C0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48" y="3093844"/>
            <a:ext cx="5316724" cy="361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66FE9EF-55CF-BD18-48C8-DCA2AB757C66}"/>
              </a:ext>
            </a:extLst>
          </p:cNvPr>
          <p:cNvSpPr/>
          <p:nvPr/>
        </p:nvSpPr>
        <p:spPr>
          <a:xfrm rot="5400000">
            <a:off x="4417697" y="2512138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78453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EE8E-8558-1AC4-777E-3AB0C143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DA0A9-67D4-85A3-C378-B51A9FD89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(Mobius </a:t>
            </a:r>
            <a:r>
              <a:rPr lang="ko-KR" altLang="en-US" dirty="0"/>
              <a:t>서버에서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이라면 </a:t>
            </a:r>
            <a:r>
              <a:rPr lang="en-US" altLang="ko-KR" dirty="0"/>
              <a:t>LED </a:t>
            </a:r>
            <a:r>
              <a:rPr lang="ko-KR" altLang="en-US" dirty="0"/>
              <a:t>끄고</a:t>
            </a:r>
            <a:r>
              <a:rPr lang="en-US" altLang="ko-KR" dirty="0"/>
              <a:t>, led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아니라면 </a:t>
            </a:r>
            <a:r>
              <a:rPr lang="en-US" altLang="ko-KR" dirty="0"/>
              <a:t>LED </a:t>
            </a:r>
            <a:r>
              <a:rPr lang="ko-KR" altLang="en-US" dirty="0"/>
              <a:t>켜기로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C5C05-DFEE-F011-07DE-4B2F59AD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44824"/>
            <a:ext cx="4515480" cy="1390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B3BD4E-2445-F161-2A96-163B4DBC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909093"/>
            <a:ext cx="6525536" cy="215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B0593EC-DBDC-4913-24EA-2F4136EED3FD}"/>
              </a:ext>
            </a:extLst>
          </p:cNvPr>
          <p:cNvSpPr/>
          <p:nvPr/>
        </p:nvSpPr>
        <p:spPr>
          <a:xfrm rot="5400000">
            <a:off x="4417697" y="3257419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291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09CBE-5AB5-DFC0-9AD8-C0269E7B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E0E579-260C-2E37-3D5B-23056D35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(LED </a:t>
            </a:r>
            <a:r>
              <a:rPr lang="ko-KR" altLang="en-US" dirty="0"/>
              <a:t>핀 설정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D23E8-6A4C-C82A-E4D3-0570C16F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07" y="2276872"/>
            <a:ext cx="4010585" cy="85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67F047-6792-B2F7-2178-E819ABB4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07" y="3929693"/>
            <a:ext cx="4077269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AA645D8-3BDF-6DF2-B0E2-E652A77824B7}"/>
              </a:ext>
            </a:extLst>
          </p:cNvPr>
          <p:cNvSpPr/>
          <p:nvPr/>
        </p:nvSpPr>
        <p:spPr>
          <a:xfrm rot="5400000">
            <a:off x="4417697" y="3227951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04074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31619-C52F-80EA-1350-71741A2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8B001-4A36-96BD-6CB8-43B02A685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윈도우에서 검색 기능을 통해 장치 관리자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D2D66B-10A2-E29B-F2A1-3E085904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29" y="2712866"/>
            <a:ext cx="3302543" cy="31686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07BFEA-0E99-4342-1DC0-94161FBC0125}"/>
              </a:ext>
            </a:extLst>
          </p:cNvPr>
          <p:cNvSpPr/>
          <p:nvPr/>
        </p:nvSpPr>
        <p:spPr>
          <a:xfrm>
            <a:off x="2920728" y="3068960"/>
            <a:ext cx="172327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52428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B52FF-8BA7-A445-9636-1DF56D25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BA253-013F-5A76-3B53-6F61206E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Adafruit</a:t>
            </a:r>
            <a:r>
              <a:rPr lang="ko-KR" altLang="en-US" dirty="0"/>
              <a:t> </a:t>
            </a:r>
            <a:r>
              <a:rPr lang="en-US" altLang="ko-KR" dirty="0"/>
              <a:t>Feather</a:t>
            </a:r>
            <a:r>
              <a:rPr lang="ko-KR" altLang="en-US" dirty="0"/>
              <a:t> </a:t>
            </a:r>
            <a:r>
              <a:rPr lang="en-US" altLang="ko-KR" dirty="0"/>
              <a:t>M0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 번호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A2766-111E-309F-4316-F00E9C1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87" y="1428736"/>
            <a:ext cx="6827826" cy="50006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4BB2C5-7873-CACC-29D0-FADA633C7C01}"/>
              </a:ext>
            </a:extLst>
          </p:cNvPr>
          <p:cNvSpPr/>
          <p:nvPr/>
        </p:nvSpPr>
        <p:spPr>
          <a:xfrm>
            <a:off x="1619672" y="5249244"/>
            <a:ext cx="1368152" cy="2679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87883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7563-2179-F294-C193-EF710D5B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FE686-41FB-D3AA-9F5A-9BB8224C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COM </a:t>
            </a:r>
            <a:r>
              <a:rPr lang="ko-KR" altLang="en-US" dirty="0"/>
              <a:t>포트가 </a:t>
            </a:r>
            <a:r>
              <a:rPr lang="ko-KR" altLang="en-US" dirty="0" err="1"/>
              <a:t>안보인다면</a:t>
            </a:r>
            <a:r>
              <a:rPr lang="en-US" altLang="ko-KR" dirty="0"/>
              <a:t>, </a:t>
            </a:r>
            <a:r>
              <a:rPr lang="ko-KR" altLang="en-US" dirty="0"/>
              <a:t>아래 주소에서 드라이버 다운로드 후 설치</a:t>
            </a:r>
            <a:endParaRPr lang="en-US" altLang="ko-KR" dirty="0"/>
          </a:p>
          <a:p>
            <a:pPr lvl="1"/>
            <a:r>
              <a:rPr lang="en-US" altLang="ko-KR" dirty="0"/>
              <a:t>https://github.com/adafruit/Adafruit_Windows_Drivers/releases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9E9026-04F0-708F-780D-76F39287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57" y="4872538"/>
            <a:ext cx="2616183" cy="1797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CC66F8-DADC-67E1-748C-81B741162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872538"/>
            <a:ext cx="2616183" cy="1797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5114F9-AD08-8631-6A56-A7E89D05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18" y="4872538"/>
            <a:ext cx="2616183" cy="1797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C6CDC-48F7-5F7C-8B5F-7784F8214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889" y="1756071"/>
            <a:ext cx="5564222" cy="2796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CE2997-3D3F-6621-4464-1EA79446F772}"/>
              </a:ext>
            </a:extLst>
          </p:cNvPr>
          <p:cNvSpPr/>
          <p:nvPr/>
        </p:nvSpPr>
        <p:spPr>
          <a:xfrm>
            <a:off x="3024469" y="5645667"/>
            <a:ext cx="154303" cy="25081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A78B31D-C7BC-06E0-96EE-DE6F94ED7BF3}"/>
              </a:ext>
            </a:extLst>
          </p:cNvPr>
          <p:cNvSpPr/>
          <p:nvPr/>
        </p:nvSpPr>
        <p:spPr>
          <a:xfrm>
            <a:off x="6023470" y="5647155"/>
            <a:ext cx="154303" cy="25081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E750F-9D59-8A27-F14E-5015B320ADBF}"/>
              </a:ext>
            </a:extLst>
          </p:cNvPr>
          <p:cNvSpPr/>
          <p:nvPr/>
        </p:nvSpPr>
        <p:spPr>
          <a:xfrm>
            <a:off x="2342242" y="6443182"/>
            <a:ext cx="501566" cy="15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5989B8-3120-0BB6-DA91-7E9054CE4054}"/>
              </a:ext>
            </a:extLst>
          </p:cNvPr>
          <p:cNvSpPr/>
          <p:nvPr/>
        </p:nvSpPr>
        <p:spPr>
          <a:xfrm>
            <a:off x="5357317" y="6443182"/>
            <a:ext cx="501566" cy="15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95A352-4CAF-040F-B870-19B391192408}"/>
              </a:ext>
            </a:extLst>
          </p:cNvPr>
          <p:cNvSpPr/>
          <p:nvPr/>
        </p:nvSpPr>
        <p:spPr>
          <a:xfrm>
            <a:off x="8366716" y="6443182"/>
            <a:ext cx="501566" cy="15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E589DB-C403-4ADE-F0FD-C892A25D4235}"/>
              </a:ext>
            </a:extLst>
          </p:cNvPr>
          <p:cNvSpPr/>
          <p:nvPr/>
        </p:nvSpPr>
        <p:spPr>
          <a:xfrm>
            <a:off x="1979711" y="3877982"/>
            <a:ext cx="1323245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25625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C25BF-3C54-DDB6-B387-B38EAD83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C87B9-F74C-F8EF-D335-9F96B59E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Adafruit Feather M0</a:t>
            </a:r>
            <a:r>
              <a:rPr lang="ko-KR" altLang="en-US" dirty="0"/>
              <a:t>의 </a:t>
            </a:r>
            <a:r>
              <a:rPr lang="ko-KR" altLang="en-US" dirty="0" err="1"/>
              <a:t>리셋버튼을</a:t>
            </a:r>
            <a:r>
              <a:rPr lang="ko-KR" altLang="en-US" dirty="0"/>
              <a:t> 더블 클릭</a:t>
            </a:r>
            <a:r>
              <a:rPr lang="en-US" altLang="ko-KR" dirty="0"/>
              <a:t>(</a:t>
            </a:r>
            <a:r>
              <a:rPr lang="ko-KR" altLang="en-US" dirty="0" err="1"/>
              <a:t>부트로더</a:t>
            </a:r>
            <a:r>
              <a:rPr lang="ko-KR" altLang="en-US" dirty="0"/>
              <a:t> 모드 진입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05057-007F-988A-7B9D-FFD1CA58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83009" y="2622781"/>
            <a:ext cx="4977981" cy="21125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89EE95-A75C-C8C9-1A7C-336D736E586C}"/>
              </a:ext>
            </a:extLst>
          </p:cNvPr>
          <p:cNvSpPr/>
          <p:nvPr/>
        </p:nvSpPr>
        <p:spPr>
          <a:xfrm>
            <a:off x="5796136" y="2946152"/>
            <a:ext cx="720080" cy="57606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30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2A9CF-FCAB-C5CB-7AFA-E369EE32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CB37CB-1816-336D-0C2B-0B9772A7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8D952-2B64-E879-DED9-4C4BA1BB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132856"/>
            <a:ext cx="4752528" cy="37154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CDDFB3-DE0B-56F7-B053-D444B9555F10}"/>
              </a:ext>
            </a:extLst>
          </p:cNvPr>
          <p:cNvSpPr/>
          <p:nvPr/>
        </p:nvSpPr>
        <p:spPr>
          <a:xfrm>
            <a:off x="5292080" y="5517232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36928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519C1-17A0-3C95-B2C8-18C0F7A7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3B990-F4F8-91A0-4E04-BE16E1895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장치 관리자에서 </a:t>
            </a:r>
            <a:r>
              <a:rPr lang="en-US" altLang="ko-KR" dirty="0"/>
              <a:t>Adafruit Feather M0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포트가 변경된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32929-2CB1-E9AB-4552-1257CC61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1556792"/>
            <a:ext cx="6192690" cy="45354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AFADB0-B459-B407-410E-A68E4210C3FF}"/>
              </a:ext>
            </a:extLst>
          </p:cNvPr>
          <p:cNvSpPr/>
          <p:nvPr/>
        </p:nvSpPr>
        <p:spPr>
          <a:xfrm>
            <a:off x="1907704" y="5013176"/>
            <a:ext cx="1296144" cy="2880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4992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10864-A180-A3F6-9FE8-0E9189E9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F753C-F046-1DCA-919C-38997E4B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 &gt; Port</a:t>
            </a:r>
            <a:r>
              <a:rPr lang="ko-KR" altLang="en-US" dirty="0"/>
              <a:t>에서 변경된 </a:t>
            </a:r>
            <a:r>
              <a:rPr lang="en-US" altLang="ko-KR" dirty="0"/>
              <a:t>COM</a:t>
            </a:r>
            <a:r>
              <a:rPr lang="ko-KR" altLang="en-US" dirty="0"/>
              <a:t>포트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6C3C6-5B34-022E-1325-55DD3342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2637"/>
            <a:ext cx="7162800" cy="27527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24F6E-55D8-38CB-044F-E252730A59A6}"/>
              </a:ext>
            </a:extLst>
          </p:cNvPr>
          <p:cNvSpPr/>
          <p:nvPr/>
        </p:nvSpPr>
        <p:spPr>
          <a:xfrm>
            <a:off x="5436096" y="4503960"/>
            <a:ext cx="2592288" cy="3014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41868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19D50-E6CA-0C0A-2D85-3F7E43FC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96D8C-6E78-7430-0DEA-5D799ABEC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업로드 버튼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54F98B-1B64-F060-D48B-6BA968DB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2571750"/>
            <a:ext cx="3705225" cy="1714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4DAF9A-5C82-F9D9-94C0-099199780CF1}"/>
              </a:ext>
            </a:extLst>
          </p:cNvPr>
          <p:cNvSpPr/>
          <p:nvPr/>
        </p:nvSpPr>
        <p:spPr>
          <a:xfrm>
            <a:off x="3059832" y="2996952"/>
            <a:ext cx="432048" cy="43204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0147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B52FF-8BA7-A445-9636-1DF56D25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BA253-013F-5A76-3B53-6F61206E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업로드가 모두 완료되면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en-US" altLang="ko-KR" dirty="0"/>
              <a:t>COM</a:t>
            </a:r>
            <a:r>
              <a:rPr lang="ko-KR" altLang="en-US" dirty="0"/>
              <a:t>포트가 다시 변경된 것을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A2766-111E-309F-4316-F00E9C1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87" y="1428736"/>
            <a:ext cx="6827826" cy="50006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9E8641-E89D-10BC-02D5-2C1F708C5A32}"/>
              </a:ext>
            </a:extLst>
          </p:cNvPr>
          <p:cNvSpPr/>
          <p:nvPr/>
        </p:nvSpPr>
        <p:spPr>
          <a:xfrm>
            <a:off x="1619672" y="5229200"/>
            <a:ext cx="1440160" cy="2880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0726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B9A8-81CF-11E5-E3D7-ECBEE5A6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811C1-9FAF-2F5B-DD30-66C856D1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 &gt; Port</a:t>
            </a:r>
            <a:r>
              <a:rPr lang="ko-KR" altLang="en-US" dirty="0"/>
              <a:t>에서 변경된 </a:t>
            </a:r>
            <a:r>
              <a:rPr lang="en-US" altLang="ko-KR" dirty="0"/>
              <a:t>COM </a:t>
            </a:r>
            <a:r>
              <a:rPr lang="ko-KR" altLang="en-US" dirty="0"/>
              <a:t>포트를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C19EF1-52FA-8F59-33A7-3362696D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876425"/>
            <a:ext cx="7181850" cy="3105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231D82-E4AB-0B01-07E9-F78760144517}"/>
              </a:ext>
            </a:extLst>
          </p:cNvPr>
          <p:cNvSpPr/>
          <p:nvPr/>
        </p:nvSpPr>
        <p:spPr>
          <a:xfrm>
            <a:off x="5364088" y="4293096"/>
            <a:ext cx="2664296" cy="3600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82320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6DC5C-D5F8-6122-BB7C-6A843524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66E24-6A8D-5EC8-6537-B7D7F54A5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우측 상단의 </a:t>
            </a:r>
            <a:r>
              <a:rPr lang="en-US" altLang="ko-KR" dirty="0"/>
              <a:t>Serial Monitor</a:t>
            </a:r>
            <a:r>
              <a:rPr lang="ko-KR" altLang="en-US" dirty="0"/>
              <a:t>를 클릭하여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D6B7B-9D7E-C33C-DB2D-81097BA7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562225"/>
            <a:ext cx="2695575" cy="1733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FE99C5-49F3-E064-2A1C-FE8CCDB10DBF}"/>
              </a:ext>
            </a:extLst>
          </p:cNvPr>
          <p:cNvSpPr/>
          <p:nvPr/>
        </p:nvSpPr>
        <p:spPr>
          <a:xfrm>
            <a:off x="5508104" y="2996952"/>
            <a:ext cx="411683" cy="3600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788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24B72-EE7D-B050-EC9B-5BEACE3D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AA127D-20C6-ED72-846B-6C7CA1C01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Adafruit Feather M0</a:t>
            </a:r>
            <a:r>
              <a:rPr lang="ko-KR" altLang="en-US" dirty="0"/>
              <a:t>가 출력하는 메시지를 확인</a:t>
            </a:r>
            <a:endParaRPr lang="en-US" altLang="ko-KR" dirty="0"/>
          </a:p>
          <a:p>
            <a:r>
              <a:rPr lang="en-US" altLang="ko-KR" dirty="0"/>
              <a:t>Mobius </a:t>
            </a:r>
            <a:r>
              <a:rPr lang="ko-KR" altLang="en-US" dirty="0"/>
              <a:t>서버에게 지속적으로 </a:t>
            </a:r>
            <a:r>
              <a:rPr lang="en-US" altLang="ko-KR" dirty="0"/>
              <a:t>DHT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값을 보내는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40E97-FFD9-8893-AE8A-438767B9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19588"/>
            <a:ext cx="7488832" cy="818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521121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5BC1C-7E5B-ABA1-53FA-B2D41B69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049FB-EA8C-AC71-61F7-EE573C30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FreeBoard</a:t>
            </a:r>
            <a:r>
              <a:rPr lang="ko-KR" altLang="en-US" dirty="0"/>
              <a:t>에서 </a:t>
            </a:r>
            <a:r>
              <a:rPr lang="en-US" altLang="ko-KR" dirty="0"/>
              <a:t>temp</a:t>
            </a:r>
            <a:r>
              <a:rPr lang="ko-KR" altLang="en-US" dirty="0"/>
              <a:t> 값이 전달되는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CEBC1D-0DD9-3E90-5CE8-4B006B0E1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0"/>
          <a:stretch/>
        </p:blipFill>
        <p:spPr>
          <a:xfrm>
            <a:off x="2919182" y="1877214"/>
            <a:ext cx="3305636" cy="299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4866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D7EC-BE2D-C580-91A8-9540394B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B4F64-A389-7526-CDB6-588FFDE1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를 제어하기 위해 </a:t>
            </a:r>
            <a:r>
              <a:rPr lang="en-US" altLang="ko-KR" dirty="0"/>
              <a:t>Resource Browser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아래와 같이 정보를 입력 후 </a:t>
            </a:r>
            <a:r>
              <a:rPr lang="en-US" altLang="ko-KR" dirty="0"/>
              <a:t>START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EA868A-3C7A-9520-87EF-9EBE8D483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35"/>
          <a:stretch/>
        </p:blipFill>
        <p:spPr>
          <a:xfrm>
            <a:off x="323528" y="2996952"/>
            <a:ext cx="8496944" cy="1143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363697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B3D56-2697-E4DC-0EE4-B288FAFC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2D10A-7AB6-F6E0-A1F7-1B31412DF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&gt; KETI3_DEMO &gt; led </a:t>
            </a:r>
            <a:r>
              <a:rPr lang="ko-KR" altLang="en-US" dirty="0"/>
              <a:t>를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r>
              <a:rPr lang="en-US" altLang="ko-KR" dirty="0"/>
              <a:t>Create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C76DE3-E37E-D3C9-284C-B30BEDA4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3250"/>
            <a:ext cx="7632848" cy="29715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CB7882-1754-1A86-8C2B-BC18D7E01363}"/>
              </a:ext>
            </a:extLst>
          </p:cNvPr>
          <p:cNvSpPr/>
          <p:nvPr/>
        </p:nvSpPr>
        <p:spPr>
          <a:xfrm>
            <a:off x="7092280" y="4365104"/>
            <a:ext cx="1080120" cy="21602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0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4C912-8B6B-D295-4F4B-D5C9093B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A2825-BFD2-F294-0348-29941F75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7F11A8-494B-F6AD-FA52-396BEF2B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132856"/>
            <a:ext cx="4752528" cy="37154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24B363-10E2-14CE-E735-924A80883526}"/>
              </a:ext>
            </a:extLst>
          </p:cNvPr>
          <p:cNvSpPr/>
          <p:nvPr/>
        </p:nvSpPr>
        <p:spPr>
          <a:xfrm>
            <a:off x="6084168" y="5517232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39911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8B2CD-DEE8-0A6B-B5A8-8D4690D1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98CB7-78AD-616D-001D-10E1AEDC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입력 후 </a:t>
            </a:r>
            <a:r>
              <a:rPr lang="en-US" altLang="ko-KR" dirty="0"/>
              <a:t>Create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48715-BCB3-BA11-CF03-7777522CF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40"/>
          <a:stretch/>
        </p:blipFill>
        <p:spPr>
          <a:xfrm>
            <a:off x="1742680" y="2348880"/>
            <a:ext cx="5658640" cy="27186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EBA948-5A58-159C-6C8B-D0D759352EEA}"/>
              </a:ext>
            </a:extLst>
          </p:cNvPr>
          <p:cNvSpPr/>
          <p:nvPr/>
        </p:nvSpPr>
        <p:spPr>
          <a:xfrm>
            <a:off x="5292080" y="2831810"/>
            <a:ext cx="2016224" cy="38116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D246E6-1D70-41CC-9252-3D96DBA90D66}"/>
              </a:ext>
            </a:extLst>
          </p:cNvPr>
          <p:cNvSpPr/>
          <p:nvPr/>
        </p:nvSpPr>
        <p:spPr>
          <a:xfrm>
            <a:off x="6588224" y="4653136"/>
            <a:ext cx="648072" cy="2880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38620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819DF-3625-8AF6-1E9E-8A50F42A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31B39-DAC3-4E30-C49E-E86520B5A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이 생성된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789FDB-EABF-4486-0A22-97BA5384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57889"/>
            <a:ext cx="8064896" cy="26422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A63E69-4CFA-B966-0DCF-6630ED6F43C3}"/>
              </a:ext>
            </a:extLst>
          </p:cNvPr>
          <p:cNvSpPr/>
          <p:nvPr/>
        </p:nvSpPr>
        <p:spPr>
          <a:xfrm>
            <a:off x="7092280" y="2886885"/>
            <a:ext cx="1440160" cy="57606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15134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F1E1B-E4E4-2ECA-9294-BBB8EF13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9B9D-F4C1-5D4F-CA37-8B8AEFF49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가 점등된 것을 확인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697F19-F7FB-66AE-D38E-01A2349F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55576" y="2470161"/>
            <a:ext cx="4977981" cy="2112504"/>
          </a:xfrm>
          <a:prstGeom prst="rect">
            <a:avLst/>
          </a:prstGeom>
        </p:spPr>
      </p:pic>
      <p:pic>
        <p:nvPicPr>
          <p:cNvPr id="28" name="Picture 6" descr="LED - 나무위키">
            <a:extLst>
              <a:ext uri="{FF2B5EF4-FFF2-40B4-BE49-F238E27FC236}">
                <a16:creationId xmlns:a16="http://schemas.microsoft.com/office/drawing/2014/main" id="{D8510409-0F24-404E-A067-EDFAE645F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7434302" y="3328037"/>
            <a:ext cx="540219" cy="15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57F8C6-CE45-36DB-F240-9224F549E669}"/>
              </a:ext>
            </a:extLst>
          </p:cNvPr>
          <p:cNvSpPr txBox="1"/>
          <p:nvPr/>
        </p:nvSpPr>
        <p:spPr>
          <a:xfrm>
            <a:off x="7368458" y="4377435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2D44737-E2D8-28E1-6A42-1B462BBFA7F7}"/>
              </a:ext>
            </a:extLst>
          </p:cNvPr>
          <p:cNvSpPr/>
          <p:nvPr/>
        </p:nvSpPr>
        <p:spPr>
          <a:xfrm>
            <a:off x="4279281" y="2493238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7438CC2-8CF7-9CCE-B513-930C4FC820CF}"/>
              </a:ext>
            </a:extLst>
          </p:cNvPr>
          <p:cNvSpPr/>
          <p:nvPr/>
        </p:nvSpPr>
        <p:spPr>
          <a:xfrm>
            <a:off x="2903701" y="4364760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43DBD-847D-1EF1-55F7-A4BC04880897}"/>
              </a:ext>
            </a:extLst>
          </p:cNvPr>
          <p:cNvSpPr/>
          <p:nvPr/>
        </p:nvSpPr>
        <p:spPr>
          <a:xfrm>
            <a:off x="6877804" y="3905857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8474118-E9C9-FDAD-B030-58368386E0C9}"/>
              </a:ext>
            </a:extLst>
          </p:cNvPr>
          <p:cNvSpPr/>
          <p:nvPr/>
        </p:nvSpPr>
        <p:spPr>
          <a:xfrm>
            <a:off x="7017811" y="4116730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B00BB63-4146-8B07-65E2-6EE2B3B69B85}"/>
              </a:ext>
            </a:extLst>
          </p:cNvPr>
          <p:cNvCxnSpPr>
            <a:cxnSpLocks/>
            <a:endCxn id="48" idx="2"/>
          </p:cNvCxnSpPr>
          <p:nvPr/>
        </p:nvCxnSpPr>
        <p:spPr>
          <a:xfrm rot="16200000" flipH="1">
            <a:off x="4950896" y="2107909"/>
            <a:ext cx="1491648" cy="2642182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E724394-030C-CE16-9D13-7603B1EA04E6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rot="5400000" flipH="1" flipV="1">
            <a:off x="4738522" y="2225479"/>
            <a:ext cx="400809" cy="3877755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9940DBC-22DC-A96D-71C0-6B09FB70ECAB}"/>
              </a:ext>
            </a:extLst>
          </p:cNvPr>
          <p:cNvSpPr txBox="1"/>
          <p:nvPr/>
        </p:nvSpPr>
        <p:spPr>
          <a:xfrm>
            <a:off x="1969853" y="4823663"/>
            <a:ext cx="230942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Adafruit Feather M0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F179CA-BF0D-489B-11EB-7C4AE7B414B9}"/>
              </a:ext>
            </a:extLst>
          </p:cNvPr>
          <p:cNvCxnSpPr/>
          <p:nvPr/>
        </p:nvCxnSpPr>
        <p:spPr>
          <a:xfrm flipV="1">
            <a:off x="8518950" y="3674202"/>
            <a:ext cx="216024" cy="20225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095949-D5C8-70EF-3E5C-94F208B959C3}"/>
              </a:ext>
            </a:extLst>
          </p:cNvPr>
          <p:cNvCxnSpPr>
            <a:cxnSpLocks/>
          </p:cNvCxnSpPr>
          <p:nvPr/>
        </p:nvCxnSpPr>
        <p:spPr>
          <a:xfrm>
            <a:off x="8531019" y="4065075"/>
            <a:ext cx="252129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C225B1-84F4-ECCD-DAD6-72BE88CB31D1}"/>
              </a:ext>
            </a:extLst>
          </p:cNvPr>
          <p:cNvCxnSpPr>
            <a:cxnSpLocks/>
          </p:cNvCxnSpPr>
          <p:nvPr/>
        </p:nvCxnSpPr>
        <p:spPr>
          <a:xfrm>
            <a:off x="8487845" y="4284715"/>
            <a:ext cx="258949" cy="176392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8308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129BC-38C8-8877-9CB6-7ECAEA9A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31111-A1B3-820C-AAFB-221D833D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또는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</a:t>
            </a:r>
            <a:r>
              <a:rPr lang="en-US" altLang="ko-KR" dirty="0" err="1"/>
              <a:t>led_ctl</a:t>
            </a:r>
            <a:r>
              <a:rPr lang="en-US" altLang="ko-KR" dirty="0"/>
              <a:t> </a:t>
            </a:r>
            <a:r>
              <a:rPr lang="ko-KR" altLang="en-US" dirty="0"/>
              <a:t>예제를 통해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을 입력하여 </a:t>
            </a:r>
            <a:r>
              <a:rPr lang="en-US" altLang="ko-KR" dirty="0"/>
              <a:t>LED </a:t>
            </a:r>
            <a:r>
              <a:rPr lang="ko-KR" altLang="en-US" dirty="0"/>
              <a:t>제어 가능</a:t>
            </a:r>
          </a:p>
          <a:p>
            <a:pPr lvl="1"/>
            <a:r>
              <a:rPr lang="en-US" altLang="ko-KR" dirty="0"/>
              <a:t>node led_ctl.js 1</a:t>
            </a:r>
          </a:p>
          <a:p>
            <a:pPr lvl="1"/>
            <a:r>
              <a:rPr lang="ko-KR" altLang="en-US" dirty="0"/>
              <a:t>또는 </a:t>
            </a:r>
            <a:r>
              <a:rPr lang="en-US" altLang="ko-KR" dirty="0"/>
              <a:t>node led_ctl.js 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0E31DB-048C-3314-930E-EB5A7C0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623974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014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AD3A93-AF25-D2D3-8A00-213D16BC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16E47B-282D-28EA-DE48-C3A8568E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2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B38E4-DA62-AC4D-6427-25BCECC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39187-1A13-4425-A220-1CE808EA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ADAA89-A85C-90F2-0F6B-D32F3FCE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1" y="1768337"/>
            <a:ext cx="5904658" cy="4417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8A6A98-EF1F-B2E0-99AB-7277D915BB68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44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BAFE3-6B0B-3293-66D3-DC3953A9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BC0054-299E-2491-8FFA-D33EF34D0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플랫폼이란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oneM2M </a:t>
            </a:r>
            <a:r>
              <a:rPr lang="ko-KR" altLang="en-US" dirty="0"/>
              <a:t>국제 표준을 기반으로 </a:t>
            </a:r>
            <a:r>
              <a:rPr lang="en-US" altLang="ko-KR" dirty="0"/>
              <a:t>IoT(Internet of Things) </a:t>
            </a:r>
            <a:r>
              <a:rPr lang="ko-KR" altLang="en-US" dirty="0"/>
              <a:t>서비스 제공을 위해 다양한 </a:t>
            </a:r>
            <a:r>
              <a:rPr lang="en-US" altLang="ko-KR" dirty="0"/>
              <a:t>IoT Device </a:t>
            </a:r>
            <a:r>
              <a:rPr lang="ko-KR" altLang="en-US" dirty="0"/>
              <a:t>정보를 관리하고 </a:t>
            </a:r>
            <a:r>
              <a:rPr lang="en-US" altLang="ko-KR" dirty="0"/>
              <a:t>, </a:t>
            </a:r>
            <a:r>
              <a:rPr lang="ko-KR" altLang="en-US" dirty="0"/>
              <a:t>이들 </a:t>
            </a:r>
            <a:r>
              <a:rPr lang="en-US" altLang="ko-KR" dirty="0"/>
              <a:t>IoT Device </a:t>
            </a:r>
            <a:r>
              <a:rPr lang="ko-KR" altLang="en-US" dirty="0"/>
              <a:t>의 접근 제어 </a:t>
            </a:r>
            <a:r>
              <a:rPr lang="en-US" altLang="ko-KR" dirty="0"/>
              <a:t>, </a:t>
            </a:r>
            <a:r>
              <a:rPr lang="ko-KR" altLang="en-US" dirty="0"/>
              <a:t>인증 </a:t>
            </a:r>
            <a:r>
              <a:rPr lang="en-US" altLang="ko-KR" dirty="0"/>
              <a:t>, </a:t>
            </a:r>
            <a:r>
              <a:rPr lang="ko-KR" altLang="en-US" dirty="0"/>
              <a:t>사용자 관리 </a:t>
            </a:r>
            <a:r>
              <a:rPr lang="en-US" altLang="ko-KR" dirty="0"/>
              <a:t>, </a:t>
            </a:r>
            <a:r>
              <a:rPr lang="ko-KR" altLang="en-US" dirty="0"/>
              <a:t>복수의 </a:t>
            </a:r>
            <a:r>
              <a:rPr lang="en-US" altLang="ko-KR" dirty="0"/>
              <a:t>IoT </a:t>
            </a:r>
            <a:r>
              <a:rPr lang="ko-KR" altLang="en-US" dirty="0"/>
              <a:t>서비스 조합 을 제공하여 어플리케이션 을 통해 서비스하기 위한 플랫폼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F6C3E-9E70-1B7C-1CB6-082C8BF1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25209"/>
            <a:ext cx="7488832" cy="42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17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6F3A1-E581-FC68-EFCE-7DDDC192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0C47A-652E-5714-05A9-5600F2AAA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Yes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F3AE-1849-BC2F-AD6F-AE65BB57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2728912"/>
            <a:ext cx="3895725" cy="1400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B831AD-475A-3398-D090-714F9B90173F}"/>
              </a:ext>
            </a:extLst>
          </p:cNvPr>
          <p:cNvSpPr/>
          <p:nvPr/>
        </p:nvSpPr>
        <p:spPr>
          <a:xfrm>
            <a:off x="4829589" y="3780727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596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9261A-9901-E7A2-F28E-08CBC224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9A35C-6DC2-6A62-E0B8-BC8D6ADE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Execute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E1ACF2-66B7-33C3-6888-FAF1D26E3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1" y="1768336"/>
            <a:ext cx="5904659" cy="441722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42CEDD-4756-A527-D9E9-D460DABD5EB6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342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2E5D9-3E91-CB92-9156-89453799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54D5E-FEE4-A7AE-0CEF-07460E26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12A38-BE6E-1C13-AFD3-B51E361A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ADFEC0-92D8-20B2-D201-C56D060E1C8C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62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1216-E5DC-2AFC-D4D8-FF135DFF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EFFA1-FFC9-267B-6CC0-2056D7C1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B36AAA-4588-D287-CAD8-8E46BF3B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63605C-8C02-8EB1-8C37-6B9C32018C90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961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8024D-2B24-6575-6EC5-F0DB0174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B572-4CB7-EEE9-667F-332338D70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1AA69-80F0-531F-B17E-32FFD8C0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E7AC5B-3CCE-2CE3-FC31-CEED8D39619C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4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32E74-D396-84CD-54A6-A68B1C43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E3DA5-87D0-C461-E157-237B37DA8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의 </a:t>
            </a:r>
            <a:r>
              <a:rPr lang="en-US" altLang="ko-KR" dirty="0"/>
              <a:t>root </a:t>
            </a:r>
            <a:r>
              <a:rPr lang="ko-KR" altLang="en-US" dirty="0"/>
              <a:t>암호를 설정</a:t>
            </a:r>
            <a:endParaRPr lang="en-US" altLang="ko-KR" dirty="0"/>
          </a:p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89CFE-F982-FB13-917D-90D4234D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E297EA-DA1A-047B-276D-561B712316EE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8B032-5CB7-6039-1942-B1E7D4FE46CB}"/>
              </a:ext>
            </a:extLst>
          </p:cNvPr>
          <p:cNvSpPr/>
          <p:nvPr/>
        </p:nvSpPr>
        <p:spPr>
          <a:xfrm>
            <a:off x="4571999" y="2780928"/>
            <a:ext cx="2016225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3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7F0D1-E898-14FF-AF96-832419FE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57B11-E7A0-6441-C8F0-498F939DF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6AA35-CCC8-5971-791A-56A47F3A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3543ED-DDF3-F744-8F50-DFA3E5B626A5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469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C9AF1-7951-7427-D812-25AA8B28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57238-2F9A-5541-83A4-24964772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30F05-4A87-2CB4-3E7B-4872F3F6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9CB17A-6E4F-8143-C2FC-AFB382013095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139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04939-C0B9-0B98-BBB1-8AE514BD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9FEDE-2569-BB30-BD08-77C8816F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B203BC-75DD-CD8F-127B-03065A83C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0632D6-A441-FB6A-2755-187D2EE45D60}"/>
              </a:ext>
            </a:extLst>
          </p:cNvPr>
          <p:cNvSpPr/>
          <p:nvPr/>
        </p:nvSpPr>
        <p:spPr>
          <a:xfrm>
            <a:off x="6723928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167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73D97-7182-1CDD-6591-6D639E14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076E85-E660-4A21-7B53-3010562FE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64317A-6261-557A-285A-AB459432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80376A-142C-2FB0-7B3D-CC8B028F25E5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5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1F36D-B173-4660-9126-172E7961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DFC54-2BF6-51C3-A7E0-DAAD9B0E5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리소스를 생성하면 자동으로 해당 리소스를 접근할 수 있는 </a:t>
            </a:r>
            <a:r>
              <a:rPr lang="en-US" altLang="ko-KR" dirty="0"/>
              <a:t>API </a:t>
            </a:r>
            <a:r>
              <a:rPr lang="ko-KR" altLang="en-US" dirty="0"/>
              <a:t>가 자동으로 생성되며 이를 위한 인터페이스로 </a:t>
            </a:r>
            <a:r>
              <a:rPr lang="en-US" altLang="ko-KR" dirty="0"/>
              <a:t>REST API </a:t>
            </a:r>
            <a:r>
              <a:rPr lang="ko-KR" altLang="en-US" dirty="0"/>
              <a:t>인 </a:t>
            </a:r>
            <a:r>
              <a:rPr lang="en-US" altLang="ko-KR" dirty="0"/>
              <a:t>OPEN API 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IoT </a:t>
            </a:r>
            <a:r>
              <a:rPr lang="ko-KR" altLang="en-US" dirty="0"/>
              <a:t>디바이스와 연동하기 위해 </a:t>
            </a:r>
            <a:r>
              <a:rPr lang="en-US" altLang="ko-KR" dirty="0"/>
              <a:t>REST API ( http, </a:t>
            </a:r>
            <a:r>
              <a:rPr lang="en-US" altLang="ko-KR" dirty="0" err="1"/>
              <a:t>mqtt</a:t>
            </a:r>
            <a:r>
              <a:rPr lang="en-US" altLang="ko-KR" dirty="0"/>
              <a:t> , </a:t>
            </a:r>
            <a:r>
              <a:rPr lang="en-US" altLang="ko-KR" dirty="0" err="1"/>
              <a:t>coap</a:t>
            </a:r>
            <a:r>
              <a:rPr lang="en-US" altLang="ko-KR" dirty="0"/>
              <a:t> , </a:t>
            </a:r>
            <a:r>
              <a:rPr lang="en-US" altLang="ko-KR" dirty="0" err="1"/>
              <a:t>websocket</a:t>
            </a:r>
            <a:r>
              <a:rPr lang="en-US" altLang="ko-KR" dirty="0"/>
              <a:t> </a:t>
            </a:r>
            <a:r>
              <a:rPr lang="ko-KR" altLang="en-US" dirty="0"/>
              <a:t>를 통해 연동된다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495CF-F53C-A944-F98D-170613CC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56404"/>
            <a:ext cx="7920880" cy="36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62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651B0-1A6D-C7D0-EF0D-F8588072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2268F-F542-918F-6F6F-A36D26AED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C578D-1460-147F-653E-DCE60665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2C58E2-4B04-084F-3C1D-13FE38A9EEA5}"/>
              </a:ext>
            </a:extLst>
          </p:cNvPr>
          <p:cNvSpPr/>
          <p:nvPr/>
        </p:nvSpPr>
        <p:spPr>
          <a:xfrm>
            <a:off x="3898989" y="5195948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170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60BA7-B109-42CB-4D3B-3538FCA8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F52DA-3801-9970-6317-D34DBAA94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4DC7C-65AF-6B63-7C71-43CBCDDE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E44C4A-0357-60EF-A6D5-33E032E230C5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99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0861B-CFED-55E7-A1DB-1CAA86C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55127-9BD0-572C-8091-0076477C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F42D2-09DE-D8AE-D98D-95167A5A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EE0293-AA42-484A-45C5-A0396F61AC96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049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11C92-A3C6-2C30-3708-CC6690DB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CD191-2B38-8266-88CD-508166557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3AC1F-B7BA-D778-8B67-73416F87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98E7DF-BD0E-232B-51AB-6877E46A2E61}"/>
              </a:ext>
            </a:extLst>
          </p:cNvPr>
          <p:cNvSpPr/>
          <p:nvPr/>
        </p:nvSpPr>
        <p:spPr>
          <a:xfrm>
            <a:off x="6723928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1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3F45D-4FA6-6EDE-F821-D65DE78E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1D9E8-C3EF-BE33-855F-4D415F44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C1EB6D-1A4B-CB5B-12A1-C440D343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0631DF-0C41-676B-7289-71A012C67E27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87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E2A13-7F9B-03CD-D6E1-7D29C773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22C77-CA82-9B15-3D46-9ABDA26D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</a:t>
            </a:r>
            <a:r>
              <a:rPr lang="ko-KR" altLang="en-US" dirty="0"/>
              <a:t>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12F6C-9331-6818-0FBB-BA40F989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FD78FA-2A9F-9398-D571-B173844F90B1}"/>
              </a:ext>
            </a:extLst>
          </p:cNvPr>
          <p:cNvSpPr/>
          <p:nvPr/>
        </p:nvSpPr>
        <p:spPr>
          <a:xfrm>
            <a:off x="6715615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889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2F851-B0F8-0CDC-A7C0-DF143EAA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3948E-520A-0B3C-F542-DD5AA76D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가 실행된 것을 확인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9BE0A7-5365-928F-66A9-2AB73E9A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1" y="1844824"/>
            <a:ext cx="5184578" cy="39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20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36EC4-0F7D-AD30-96E1-9C429CCF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(MQTT</a:t>
            </a:r>
            <a:r>
              <a:rPr lang="ko-KR" altLang="en-US" dirty="0"/>
              <a:t> </a:t>
            </a:r>
            <a:r>
              <a:rPr lang="en-US" altLang="ko-KR" dirty="0"/>
              <a:t>Broker)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F2133-B690-FF32-8C2D-C963E70A7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</a:t>
            </a:r>
            <a:endParaRPr lang="en-US" altLang="ko-KR" dirty="0"/>
          </a:p>
          <a:p>
            <a:pPr lvl="1"/>
            <a:r>
              <a:rPr lang="en-US" altLang="ko-KR" dirty="0"/>
              <a:t>https://mosquitto.org/files/</a:t>
            </a:r>
          </a:p>
          <a:p>
            <a:r>
              <a:rPr lang="en-US" altLang="ko-KR" dirty="0"/>
              <a:t>binary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3AB76-68D4-A43D-7BC6-B5414DA7E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2266950"/>
            <a:ext cx="4676775" cy="232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F08A31-9FCB-2088-F159-5895D0AE4038}"/>
              </a:ext>
            </a:extLst>
          </p:cNvPr>
          <p:cNvSpPr/>
          <p:nvPr/>
        </p:nvSpPr>
        <p:spPr>
          <a:xfrm>
            <a:off x="2205119" y="3052334"/>
            <a:ext cx="566681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894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155CB-2248-F6EF-BD4C-C14D1F96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1E5AF-DB04-B71B-AE77-2CA9EA957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Windows </a:t>
            </a:r>
            <a:r>
              <a:rPr lang="ko-KR" altLang="en-US" dirty="0"/>
              <a:t>버전에 맞는 링크를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0FE6CA-D1AD-EEA4-8856-C80287444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2519362"/>
            <a:ext cx="4733925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3B764C-48A1-5C70-460A-710641DCCC91}"/>
              </a:ext>
            </a:extLst>
          </p:cNvPr>
          <p:cNvSpPr/>
          <p:nvPr/>
        </p:nvSpPr>
        <p:spPr>
          <a:xfrm>
            <a:off x="2173737" y="3933056"/>
            <a:ext cx="598063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948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0057F-460D-C008-FF13-FB70CA29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35068-4CA1-90C1-579B-8927899AF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2.0.9a </a:t>
            </a:r>
            <a:r>
              <a:rPr lang="ko-KR" altLang="en-US" dirty="0"/>
              <a:t>버전을 클릭하여 다운로드 후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FC62B2-B850-AAB0-46A0-79117EE7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988840"/>
            <a:ext cx="3312370" cy="4292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81BBC9-63F8-391B-2945-800AAA5E9900}"/>
              </a:ext>
            </a:extLst>
          </p:cNvPr>
          <p:cNvSpPr/>
          <p:nvPr/>
        </p:nvSpPr>
        <p:spPr>
          <a:xfrm>
            <a:off x="2627784" y="6114752"/>
            <a:ext cx="1944216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6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7E004-C2CD-3D72-8F35-4EA2D883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8AA96-ADC2-86D5-67CD-F817D59D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플랫폼은 디바이스와 어플리케이션을 연결하는 중간 매개체 로써 디바이스는 서버 플랫폼으로 데이터를 전송하고 </a:t>
            </a:r>
            <a:r>
              <a:rPr lang="en-US" altLang="ko-KR" dirty="0"/>
              <a:t>, </a:t>
            </a:r>
            <a:r>
              <a:rPr lang="ko-KR" altLang="en-US" dirty="0"/>
              <a:t>플랫폼은 데이터를 저장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어플리케이션 은 </a:t>
            </a:r>
            <a:r>
              <a:rPr lang="en-US" altLang="ko-KR" dirty="0"/>
              <a:t>Open API </a:t>
            </a:r>
            <a:r>
              <a:rPr lang="ko-KR" altLang="en-US" dirty="0"/>
              <a:t>를 통해 플랫폼에 저장된 데이터를 조회하고 플랫폼으로 제어 요청을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플랫폼은 설정된 디바이스에 따라 어플리케이션의 제어요청을 다시 디바이스로 전달한다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710CE7-788D-C845-012D-571D4C87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73016"/>
            <a:ext cx="7488832" cy="163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80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EC7E4-3D03-855C-DDF7-66A63C0E5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56BFE-8ADE-DD4D-954A-7275E0352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59560-CD51-F1A1-676D-33C7E6EC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1150"/>
            <a:ext cx="4752975" cy="36957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54156ED-7D85-38AB-263B-963F13876BE4}"/>
              </a:ext>
            </a:extLst>
          </p:cNvPr>
          <p:cNvSpPr/>
          <p:nvPr/>
        </p:nvSpPr>
        <p:spPr>
          <a:xfrm>
            <a:off x="5258829" y="4907916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208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83607-C785-67F3-5360-B308F25E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BF713-26AC-C628-3F49-811DF5212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692719-BCF6-3022-68AD-FD3A93A3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1150"/>
            <a:ext cx="4752975" cy="36957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63F14-A0FC-C41B-D56B-8E069B07CB36}"/>
              </a:ext>
            </a:extLst>
          </p:cNvPr>
          <p:cNvSpPr/>
          <p:nvPr/>
        </p:nvSpPr>
        <p:spPr>
          <a:xfrm>
            <a:off x="5258829" y="4907916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55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3E536-2B4C-DF3C-3469-334DCB9E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4C7526-807A-C7BB-2441-6986C011F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4D7C53-371F-1DC4-BD56-BC6887FE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1150"/>
            <a:ext cx="4752975" cy="36957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04B44C-09D4-03A4-4B15-74AC1073468E}"/>
              </a:ext>
            </a:extLst>
          </p:cNvPr>
          <p:cNvSpPr/>
          <p:nvPr/>
        </p:nvSpPr>
        <p:spPr>
          <a:xfrm>
            <a:off x="5258829" y="4907916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863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EEF6B-BA24-49BE-7C33-52431A62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E2C858-9C8F-A36A-20CC-99EA58643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복구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EA509-4A60-A300-D91A-AD19681B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009775"/>
            <a:ext cx="4581525" cy="2838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FF85D1-C1EE-41E6-437D-B6D870BC6E0C}"/>
              </a:ext>
            </a:extLst>
          </p:cNvPr>
          <p:cNvSpPr/>
          <p:nvPr/>
        </p:nvSpPr>
        <p:spPr>
          <a:xfrm>
            <a:off x="4483367" y="4470363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463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F8A3D-CE99-AEDE-AF72-4F8B1B6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A9473A-6ECF-897D-6FE3-C41F2CAD5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닫기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5B4459-5115-0FEC-7BDA-57D96DF6A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009775"/>
            <a:ext cx="4581525" cy="2838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4C55ED-D4E1-B81F-9C23-9BB3FE79F71D}"/>
              </a:ext>
            </a:extLst>
          </p:cNvPr>
          <p:cNvSpPr/>
          <p:nvPr/>
        </p:nvSpPr>
        <p:spPr>
          <a:xfrm>
            <a:off x="6012160" y="4478969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224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D114-5D0F-942B-3413-C75D477E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09476-6348-BCC2-7669-48901A03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E2C54D-6325-6C65-C85C-1A5156CC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1150"/>
            <a:ext cx="4752975" cy="3695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3DBC71-1703-934A-4F80-D7771BD8C721}"/>
              </a:ext>
            </a:extLst>
          </p:cNvPr>
          <p:cNvSpPr/>
          <p:nvPr/>
        </p:nvSpPr>
        <p:spPr>
          <a:xfrm>
            <a:off x="5258829" y="4907916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470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B918C-24DE-8307-33C7-39D4F2D1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2A626-66F0-4C2D-34D4-1C315355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검색에서 </a:t>
            </a:r>
            <a:r>
              <a:rPr lang="en-US" altLang="ko-KR" dirty="0"/>
              <a:t>“</a:t>
            </a:r>
            <a:r>
              <a:rPr lang="ko-KR" altLang="en-US" dirty="0"/>
              <a:t>작업 관리자</a:t>
            </a:r>
            <a:r>
              <a:rPr lang="en-US" altLang="ko-KR" dirty="0"/>
              <a:t>”</a:t>
            </a:r>
            <a:r>
              <a:rPr lang="ko-KR" altLang="en-US" dirty="0"/>
              <a:t>를 검색</a:t>
            </a:r>
            <a:r>
              <a:rPr lang="en-US" altLang="ko-KR" dirty="0"/>
              <a:t>(</a:t>
            </a:r>
            <a:r>
              <a:rPr lang="ko-KR" altLang="en-US" dirty="0"/>
              <a:t>띄어쓰기 주의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관리자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DF3A2D-D417-8C09-E965-78C7B05E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060848"/>
            <a:ext cx="2448272" cy="41907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5D700B-1288-CCC0-1A23-E3FAE314A43B}"/>
              </a:ext>
            </a:extLst>
          </p:cNvPr>
          <p:cNvSpPr/>
          <p:nvPr/>
        </p:nvSpPr>
        <p:spPr>
          <a:xfrm>
            <a:off x="3804851" y="6021288"/>
            <a:ext cx="767149" cy="2303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B8DA0C-36DF-8CB4-48D5-C38974F493BA}"/>
              </a:ext>
            </a:extLst>
          </p:cNvPr>
          <p:cNvSpPr/>
          <p:nvPr/>
        </p:nvSpPr>
        <p:spPr>
          <a:xfrm>
            <a:off x="3635896" y="2564904"/>
            <a:ext cx="2160240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04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E3CE3-E30E-B6F7-153B-2DBF72B4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7C42D-4A86-6A10-B231-094AD2DCD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자세히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72C8E-C1C0-ADB3-9916-4C3F3E7A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690687"/>
            <a:ext cx="3476625" cy="34766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DFDC93-AF5A-6A86-BD93-1F02BC1AB4FD}"/>
              </a:ext>
            </a:extLst>
          </p:cNvPr>
          <p:cNvSpPr/>
          <p:nvPr/>
        </p:nvSpPr>
        <p:spPr>
          <a:xfrm>
            <a:off x="2860434" y="4780526"/>
            <a:ext cx="84747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511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50AC6-6DDA-7530-D832-E402D9B5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6BC17-5001-8B67-21B8-AB6364B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 클릭</a:t>
            </a:r>
            <a:endParaRPr lang="en-US" altLang="ko-KR" dirty="0"/>
          </a:p>
          <a:p>
            <a:r>
              <a:rPr lang="en-US" altLang="ko-KR" dirty="0" err="1"/>
              <a:t>mosquitto</a:t>
            </a:r>
            <a:r>
              <a:rPr lang="ko-KR" altLang="en-US" dirty="0"/>
              <a:t>가 항목에 있는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20CA22-0968-B477-EB24-12A59A0E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29" y="1772816"/>
            <a:ext cx="4852342" cy="43204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F6E1A-8703-3ACD-D321-9571B4F36D53}"/>
              </a:ext>
            </a:extLst>
          </p:cNvPr>
          <p:cNvSpPr/>
          <p:nvPr/>
        </p:nvSpPr>
        <p:spPr>
          <a:xfrm>
            <a:off x="2145829" y="3212976"/>
            <a:ext cx="4852342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4C06C3-EE0B-EF8F-55D7-A960AC588848}"/>
              </a:ext>
            </a:extLst>
          </p:cNvPr>
          <p:cNvSpPr/>
          <p:nvPr/>
        </p:nvSpPr>
        <p:spPr>
          <a:xfrm>
            <a:off x="4572000" y="2094168"/>
            <a:ext cx="57606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248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55140-40F1-5953-C2C9-AFAA1F98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40166-78F3-79CB-6BFD-8DED7C61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ko-KR" altLang="en-US" dirty="0"/>
              <a:t>를 마우스 오른쪽 버튼으로 클릭</a:t>
            </a:r>
            <a:endParaRPr lang="en-US" altLang="ko-KR" dirty="0"/>
          </a:p>
          <a:p>
            <a:r>
              <a:rPr lang="ko-KR" altLang="en-US" dirty="0"/>
              <a:t>시작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99CF72-C5D5-78F8-91C6-4A008438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33" y="2571630"/>
            <a:ext cx="5077534" cy="17147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45318C-4230-4DBE-65B1-3C3B63D7B72A}"/>
              </a:ext>
            </a:extLst>
          </p:cNvPr>
          <p:cNvSpPr/>
          <p:nvPr/>
        </p:nvSpPr>
        <p:spPr>
          <a:xfrm>
            <a:off x="2987824" y="2780928"/>
            <a:ext cx="187220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60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B1BA0-789B-1BFC-2EB6-33EE9962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3FDAC-48A6-D8B9-E574-BF41B3CB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디바이스 와의 연결을 위해 </a:t>
            </a:r>
            <a:r>
              <a:rPr lang="en-US" altLang="ko-KR" dirty="0"/>
              <a:t>HTTP, CoAP, MQTT , WebSocket </a:t>
            </a:r>
            <a:r>
              <a:rPr lang="ko-KR" altLang="en-US" dirty="0"/>
              <a:t>프로토콜을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리소스 저장을 위한 </a:t>
            </a:r>
            <a:r>
              <a:rPr lang="en-US" altLang="ko-KR" dirty="0"/>
              <a:t>DB </a:t>
            </a:r>
            <a:r>
              <a:rPr lang="ko-KR" altLang="en-US" dirty="0"/>
              <a:t>는 </a:t>
            </a:r>
            <a:r>
              <a:rPr lang="en-US" altLang="ko-KR" dirty="0"/>
              <a:t>MySQL </a:t>
            </a:r>
            <a:r>
              <a:rPr lang="ko-KR" altLang="en-US" dirty="0"/>
              <a:t>을 사용한다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77373-EF04-A356-02F7-90715BEE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7056784" cy="32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9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4B800-1970-314E-40E0-CC42625A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85395-A484-FE51-2FBF-EBFD44686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중으로 변경된 것을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351DC-36FC-8466-0B54-9AF2BD15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29" y="1772815"/>
            <a:ext cx="4852342" cy="43204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F4ADBC-5E90-8CF1-0647-E48E06A4B30A}"/>
              </a:ext>
            </a:extLst>
          </p:cNvPr>
          <p:cNvSpPr/>
          <p:nvPr/>
        </p:nvSpPr>
        <p:spPr>
          <a:xfrm>
            <a:off x="5364089" y="3212976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742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1D905-1E36-E433-8AC0-E810C081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BFE5D-259B-4D00-7208-4A18CA24F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cmd</a:t>
            </a:r>
            <a:r>
              <a:rPr lang="ko-KR" altLang="en-US" dirty="0"/>
              <a:t>를 검색하여 명령창을 실행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개의 명령창을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7BD7F4-2B75-4B4C-AF70-985D2CC7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68" y="2060848"/>
            <a:ext cx="2351264" cy="40324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D0BE53-B037-DB36-C784-C107F96C3428}"/>
              </a:ext>
            </a:extLst>
          </p:cNvPr>
          <p:cNvSpPr/>
          <p:nvPr/>
        </p:nvSpPr>
        <p:spPr>
          <a:xfrm>
            <a:off x="3780021" y="5829298"/>
            <a:ext cx="4319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0F043A-2D2B-5D17-43F9-BF759A7AFB3B}"/>
              </a:ext>
            </a:extLst>
          </p:cNvPr>
          <p:cNvSpPr/>
          <p:nvPr/>
        </p:nvSpPr>
        <p:spPr>
          <a:xfrm>
            <a:off x="3635896" y="2564904"/>
            <a:ext cx="211173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089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4536D-3816-3E5B-1CBE-96C620F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CA7F-A4F7-B1B6-4354-D7193937A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첫번째 명령창에 다음과 같이 입력</a:t>
            </a:r>
            <a:endParaRPr lang="en-US" altLang="ko-KR" dirty="0"/>
          </a:p>
          <a:p>
            <a:pPr lvl="1"/>
            <a:r>
              <a:rPr lang="en-US" altLang="ko-KR" dirty="0"/>
              <a:t>cd "C:\Program Files\</a:t>
            </a:r>
            <a:r>
              <a:rPr lang="en-US" altLang="ko-KR" dirty="0" err="1"/>
              <a:t>Mosquitto</a:t>
            </a:r>
            <a:r>
              <a:rPr lang="en-US" altLang="ko-KR" dirty="0"/>
              <a:t>"</a:t>
            </a:r>
          </a:p>
          <a:p>
            <a:pPr lvl="1"/>
            <a:r>
              <a:rPr lang="en-US" altLang="ko-KR" dirty="0"/>
              <a:t>mosquitto_sub.exe -h localhost -t /</a:t>
            </a:r>
            <a:r>
              <a:rPr lang="en-US" altLang="ko-KR" dirty="0" err="1"/>
              <a:t>mytopic</a:t>
            </a:r>
            <a:r>
              <a:rPr lang="en-US" altLang="ko-KR" dirty="0"/>
              <a:t>/1</a:t>
            </a:r>
          </a:p>
          <a:p>
            <a:endParaRPr lang="en-US" altLang="ko-KR" dirty="0"/>
          </a:p>
          <a:p>
            <a:r>
              <a:rPr lang="ko-KR" altLang="en-US" dirty="0"/>
              <a:t>두번째 명령창에 다음과 같이 입력</a:t>
            </a:r>
            <a:endParaRPr lang="en-US" altLang="ko-KR" dirty="0"/>
          </a:p>
          <a:p>
            <a:pPr lvl="1"/>
            <a:r>
              <a:rPr lang="en-US" altLang="ko-KR" dirty="0"/>
              <a:t>cd "C:\Program Files\</a:t>
            </a:r>
            <a:r>
              <a:rPr lang="en-US" altLang="ko-KR" dirty="0" err="1"/>
              <a:t>Mosquitto</a:t>
            </a:r>
            <a:r>
              <a:rPr lang="en-US" altLang="ko-KR" dirty="0"/>
              <a:t>"</a:t>
            </a:r>
          </a:p>
          <a:p>
            <a:pPr lvl="1"/>
            <a:r>
              <a:rPr lang="en-US" altLang="ko-KR" dirty="0"/>
              <a:t>mosquitto_pub.exe -h localhost -t /</a:t>
            </a:r>
            <a:r>
              <a:rPr lang="en-US" altLang="ko-KR" dirty="0" err="1"/>
              <a:t>mytopic</a:t>
            </a:r>
            <a:r>
              <a:rPr lang="en-US" altLang="ko-KR" dirty="0"/>
              <a:t>/1 -m "Hello MQTT“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첫번째 명령창에 </a:t>
            </a:r>
            <a:r>
              <a:rPr lang="en-US" altLang="ko-KR" dirty="0"/>
              <a:t>“Hello MQTT”</a:t>
            </a:r>
            <a:r>
              <a:rPr lang="ko-KR" altLang="en-US" dirty="0"/>
              <a:t>가 출력되는 것을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FEE048-3030-3E2B-E8A7-F601D5A6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61048"/>
            <a:ext cx="7632848" cy="27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1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6A9FB-9EA7-E62E-B31F-F33D0FDA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FC04C-FDF6-6FD7-6C65-C4ADC350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</a:t>
            </a:r>
            <a:endParaRPr lang="en-US" altLang="ko-KR" dirty="0"/>
          </a:p>
          <a:p>
            <a:pPr lvl="1"/>
            <a:r>
              <a:rPr lang="en-US" altLang="ko-KR" dirty="0"/>
              <a:t>https://nodejs.org/ko</a:t>
            </a:r>
          </a:p>
          <a:p>
            <a:r>
              <a:rPr lang="en-US" altLang="ko-KR" dirty="0"/>
              <a:t>LTS </a:t>
            </a:r>
            <a:r>
              <a:rPr lang="ko-KR" altLang="en-US" dirty="0"/>
              <a:t>버전을 클릭하여 다운로드 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F98CDE-C908-3C10-ADCC-E419F6F5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492896"/>
            <a:ext cx="6657975" cy="3019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B7437E-5F4F-7AB2-F93F-FA9CC27A009B}"/>
              </a:ext>
            </a:extLst>
          </p:cNvPr>
          <p:cNvSpPr/>
          <p:nvPr/>
        </p:nvSpPr>
        <p:spPr>
          <a:xfrm>
            <a:off x="2267744" y="3642569"/>
            <a:ext cx="2088232" cy="8640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791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8CB67-336F-0087-AFBA-929B380B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78446-3C6B-7611-F865-24F2C5242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CEEC0-A35F-AB87-FBC6-EB1E0F6C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F05A10-6A2D-8501-1227-F927A95D6824}"/>
              </a:ext>
            </a:extLst>
          </p:cNvPr>
          <p:cNvSpPr/>
          <p:nvPr/>
        </p:nvSpPr>
        <p:spPr>
          <a:xfrm>
            <a:off x="5211759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023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92D98-39C3-48F2-F73E-1D0844CF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70176-02E5-DA2D-3054-531FB918D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라이선스 동의 후 </a:t>
            </a:r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0C2E5-D368-3057-50AA-393DE1DE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EE7439-182D-1C70-7D10-E83531BA50E3}"/>
              </a:ext>
            </a:extLst>
          </p:cNvPr>
          <p:cNvSpPr/>
          <p:nvPr/>
        </p:nvSpPr>
        <p:spPr>
          <a:xfrm>
            <a:off x="5211759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26F30E-C5CD-940E-8547-D1B338FCD576}"/>
              </a:ext>
            </a:extLst>
          </p:cNvPr>
          <p:cNvSpPr/>
          <p:nvPr/>
        </p:nvSpPr>
        <p:spPr>
          <a:xfrm>
            <a:off x="2411760" y="4437112"/>
            <a:ext cx="23042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561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B7D56-8C34-7C93-B389-FAC53A98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B73F-B757-DB63-A766-31758E33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352BB5-25FA-0A98-163F-F6C155BC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A17DA5-12C4-2C97-9A98-D15EEACAD672}"/>
              </a:ext>
            </a:extLst>
          </p:cNvPr>
          <p:cNvSpPr/>
          <p:nvPr/>
        </p:nvSpPr>
        <p:spPr>
          <a:xfrm>
            <a:off x="5211759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130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D600E-031F-5C03-0C26-2CBEBA9D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363E1-ECC4-499C-DE2A-79FC6E2A7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06507B-118A-473F-D9DE-72DAA082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EBCA64-A448-8EBB-8CC8-71EE0EB03DC8}"/>
              </a:ext>
            </a:extLst>
          </p:cNvPr>
          <p:cNvSpPr/>
          <p:nvPr/>
        </p:nvSpPr>
        <p:spPr>
          <a:xfrm>
            <a:off x="5364088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351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A7D68-CD1C-F0B2-A9E2-1C0C9093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8D809-90F5-64C5-B19D-4EB68055F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항목 체크 후 </a:t>
            </a:r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2517F-F70E-C096-F234-FD0C0EA3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48BA55-B85F-AFDA-EB03-175D6065161B}"/>
              </a:ext>
            </a:extLst>
          </p:cNvPr>
          <p:cNvSpPr/>
          <p:nvPr/>
        </p:nvSpPr>
        <p:spPr>
          <a:xfrm>
            <a:off x="5220072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A9A9B5-E453-A06D-5563-CD565CCD9F6D}"/>
              </a:ext>
            </a:extLst>
          </p:cNvPr>
          <p:cNvSpPr/>
          <p:nvPr/>
        </p:nvSpPr>
        <p:spPr>
          <a:xfrm>
            <a:off x="2411760" y="3158194"/>
            <a:ext cx="4248472" cy="4148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115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67F75-1C13-CBBC-9F84-625C5DFC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F383A-466B-0A58-B648-E5BF818B5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F4817-2F8B-CDDF-A188-8714697E9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AEC215-04C4-6911-0DA9-C5EF8D9B3A15}"/>
              </a:ext>
            </a:extLst>
          </p:cNvPr>
          <p:cNvSpPr/>
          <p:nvPr/>
        </p:nvSpPr>
        <p:spPr>
          <a:xfrm>
            <a:off x="4860032" y="4869160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42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C4A74-A095-83B1-34BD-8E2CBE75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9F475-5278-14CE-DEE5-FD9CC94D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 JS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언어로 개발되었다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소프트웨어 아키텍처는 다음과 같다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BBB8B-92D9-CAC8-2457-F90BE526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77093"/>
            <a:ext cx="6192688" cy="38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80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B942D-6987-22DF-1D9B-8672FA03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376E2-E39A-A9CD-CBA2-447471264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D28917-8AF0-552B-AD22-082C2301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429B7D-7518-BC36-436E-ED6EF8600163}"/>
              </a:ext>
            </a:extLst>
          </p:cNvPr>
          <p:cNvSpPr/>
          <p:nvPr/>
        </p:nvSpPr>
        <p:spPr>
          <a:xfrm>
            <a:off x="5203446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724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2B1BD-9CD1-E3FD-952E-BABA1411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90D58-D547-C1B6-907C-804B72E8A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명령창이 실행되면</a:t>
            </a:r>
            <a:r>
              <a:rPr lang="en-US" altLang="ko-KR" dirty="0"/>
              <a:t>, </a:t>
            </a:r>
            <a:r>
              <a:rPr lang="ko-KR" altLang="en-US" dirty="0"/>
              <a:t>아무 키나 입력함</a:t>
            </a:r>
            <a:endParaRPr lang="en-US" altLang="ko-KR" dirty="0"/>
          </a:p>
          <a:p>
            <a:r>
              <a:rPr lang="ko-KR" altLang="en-US" dirty="0"/>
              <a:t>다음과 같은 설치 과정이 진행되는 것을 확인</a:t>
            </a:r>
            <a:endParaRPr lang="en-US" altLang="ko-KR" dirty="0"/>
          </a:p>
          <a:p>
            <a:r>
              <a:rPr lang="ko-KR" altLang="en-US" dirty="0"/>
              <a:t>명령창은 모든 작업 수행 후 자동 종료됨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4508A7-D7BC-74B2-A1F1-D68B9138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16832"/>
            <a:ext cx="5472608" cy="46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75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42E94-1DCE-C811-2F29-D68C8E1D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6277-6F09-8EAB-ACA9-064022321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탐색기를 실행</a:t>
            </a:r>
            <a:endParaRPr lang="en-US" altLang="ko-KR" dirty="0"/>
          </a:p>
          <a:p>
            <a:r>
              <a:rPr lang="ko-KR" altLang="en-US" dirty="0"/>
              <a:t>내 </a:t>
            </a:r>
            <a:r>
              <a:rPr lang="en-US" altLang="ko-KR" dirty="0"/>
              <a:t>PC</a:t>
            </a:r>
            <a:r>
              <a:rPr lang="ko-KR" altLang="en-US" dirty="0"/>
              <a:t>를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r>
              <a:rPr lang="ko-KR" altLang="en-US" dirty="0"/>
              <a:t>속성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DADFC-6480-6E58-FADF-A7AD900B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30" y="2235277"/>
            <a:ext cx="2682940" cy="4176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AE5BC3-FC9F-E8E1-3E85-E449CF7CBD4F}"/>
              </a:ext>
            </a:extLst>
          </p:cNvPr>
          <p:cNvSpPr/>
          <p:nvPr/>
        </p:nvSpPr>
        <p:spPr>
          <a:xfrm>
            <a:off x="3635896" y="6123709"/>
            <a:ext cx="201622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14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F14A-6FD9-0F16-1A8F-96C519F2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41970-59D6-E151-3668-85C4F9F1E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고급 시스템 설정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8204C-9673-3A88-BB8B-4561A89E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7056784" cy="20949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FE584D-6EEF-C80D-D5A5-9A63E98D9121}"/>
              </a:ext>
            </a:extLst>
          </p:cNvPr>
          <p:cNvSpPr/>
          <p:nvPr/>
        </p:nvSpPr>
        <p:spPr>
          <a:xfrm>
            <a:off x="6618667" y="4102011"/>
            <a:ext cx="80871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335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AC1BE-1D2E-6ACA-FA77-1D580067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A2DF6-7A38-96F4-F34B-5D12122F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환경 변수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61C50-91DD-1528-6736-5AF30049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58" y="2040896"/>
            <a:ext cx="3494484" cy="38884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50D7AC-F5D1-9097-605F-29D1F07FF296}"/>
              </a:ext>
            </a:extLst>
          </p:cNvPr>
          <p:cNvSpPr/>
          <p:nvPr/>
        </p:nvSpPr>
        <p:spPr>
          <a:xfrm>
            <a:off x="4945856" y="5132253"/>
            <a:ext cx="1193693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37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A660E-9104-B0CE-F682-52042363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921F1-EB26-B912-C942-C6332761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변수에서 </a:t>
            </a:r>
            <a:r>
              <a:rPr lang="en-US" altLang="ko-KR" dirty="0"/>
              <a:t>Path </a:t>
            </a:r>
            <a:r>
              <a:rPr lang="ko-KR" altLang="en-US" dirty="0"/>
              <a:t>선택 후 편집을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CC960-419E-588F-0B01-C465AEB2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52614"/>
            <a:ext cx="4176464" cy="39534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176EFF-9B38-FA6B-B700-8F60095ED48B}"/>
              </a:ext>
            </a:extLst>
          </p:cNvPr>
          <p:cNvSpPr/>
          <p:nvPr/>
        </p:nvSpPr>
        <p:spPr>
          <a:xfrm>
            <a:off x="2627784" y="3861048"/>
            <a:ext cx="259228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159626-603D-A369-04AA-E033D366F905}"/>
              </a:ext>
            </a:extLst>
          </p:cNvPr>
          <p:cNvSpPr/>
          <p:nvPr/>
        </p:nvSpPr>
        <p:spPr>
          <a:xfrm>
            <a:off x="4051318" y="4570584"/>
            <a:ext cx="66469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4074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A4630-FCED-BB41-F731-3A8F0556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E936A-1698-D54C-2A91-D4DD0F443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 만들기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28F013-2364-DED1-974E-840DBBAE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30" y="2183455"/>
            <a:ext cx="3938740" cy="37444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F743D1-00AE-E09A-96B8-A25E61A6CE0A}"/>
              </a:ext>
            </a:extLst>
          </p:cNvPr>
          <p:cNvSpPr/>
          <p:nvPr/>
        </p:nvSpPr>
        <p:spPr>
          <a:xfrm>
            <a:off x="5724128" y="2492896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33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E90C3-FF51-7718-6095-A8A917C5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41BFD6-528D-309B-B6F3-000C03B05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항목에 다음 경로를 입력</a:t>
            </a:r>
            <a:r>
              <a:rPr lang="en-US" altLang="ko-KR" dirty="0"/>
              <a:t>(Node.js</a:t>
            </a:r>
            <a:r>
              <a:rPr lang="ko-KR" altLang="en-US" dirty="0"/>
              <a:t>가 설치된 경로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C:\Program Files\</a:t>
            </a:r>
            <a:r>
              <a:rPr lang="en-US" altLang="ko-KR" dirty="0" err="1"/>
              <a:t>nodejs</a:t>
            </a:r>
            <a:endParaRPr lang="en-US" altLang="ko-KR" dirty="0"/>
          </a:p>
          <a:p>
            <a:r>
              <a:rPr lang="ko-KR" altLang="en-US" dirty="0"/>
              <a:t>확인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1D360D-EF02-1C2B-6F01-5F35AB21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31" y="2183455"/>
            <a:ext cx="3938740" cy="37444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C17A82-E87F-C29C-4CC9-D18F950DF785}"/>
              </a:ext>
            </a:extLst>
          </p:cNvPr>
          <p:cNvSpPr/>
          <p:nvPr/>
        </p:nvSpPr>
        <p:spPr>
          <a:xfrm>
            <a:off x="2708104" y="3629155"/>
            <a:ext cx="135983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913322-EFE7-324E-36DA-919CB8DD5AC5}"/>
              </a:ext>
            </a:extLst>
          </p:cNvPr>
          <p:cNvSpPr/>
          <p:nvPr/>
        </p:nvSpPr>
        <p:spPr>
          <a:xfrm>
            <a:off x="5004048" y="5558797"/>
            <a:ext cx="79208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34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6D61C-17E7-6F04-8C48-564EDC8E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27E90-B89B-51CB-353B-58AEA3B0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ABE211-998D-FFBD-FB06-63145A9F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52614"/>
            <a:ext cx="4176464" cy="39534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CDC283-B83F-E073-3FEB-1F1BCF6C51C2}"/>
              </a:ext>
            </a:extLst>
          </p:cNvPr>
          <p:cNvSpPr/>
          <p:nvPr/>
        </p:nvSpPr>
        <p:spPr>
          <a:xfrm>
            <a:off x="4139952" y="4941168"/>
            <a:ext cx="66469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565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E6EDA-184F-FF57-7327-BD959EED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7267BC-9572-25A8-7D31-14D20610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0DC3B-AAA0-A928-3E30-7BF7735F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58" y="2040896"/>
            <a:ext cx="3494484" cy="38884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2B6AAA-0DF2-744A-09CB-8E06A28914DF}"/>
              </a:ext>
            </a:extLst>
          </p:cNvPr>
          <p:cNvSpPr/>
          <p:nvPr/>
        </p:nvSpPr>
        <p:spPr>
          <a:xfrm>
            <a:off x="4239651" y="5625487"/>
            <a:ext cx="66469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84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E8879-0D9D-150B-73AF-75B2155F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134B2-530F-1177-B24E-4195510E7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모비우스</a:t>
            </a:r>
            <a:r>
              <a:rPr lang="ko-KR" altLang="en-US" dirty="0"/>
              <a:t> 플랫폼에서 디바이스 플랫폼의 이름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사물인터넷 디바이스</a:t>
            </a:r>
            <a:r>
              <a:rPr lang="en-US" altLang="ko-KR" dirty="0"/>
              <a:t>, </a:t>
            </a:r>
            <a:r>
              <a:rPr lang="ko-KR" altLang="en-US" dirty="0"/>
              <a:t>게이트웨이에 탑재되는 소프트웨어 플랫폼으로</a:t>
            </a:r>
            <a:r>
              <a:rPr lang="en-US" altLang="ko-KR" dirty="0"/>
              <a:t>, </a:t>
            </a:r>
            <a:r>
              <a:rPr lang="ko-KR" altLang="en-US" dirty="0"/>
              <a:t>디바이스에 연결된 사물을 개방형 사물인터넷 서버 플랫폼 </a:t>
            </a:r>
            <a:r>
              <a:rPr lang="ko-KR" altLang="en-US" dirty="0" err="1"/>
              <a:t>모비우스와</a:t>
            </a:r>
            <a:r>
              <a:rPr lang="ko-KR" altLang="en-US" dirty="0"/>
              <a:t> 연동할 수 있도록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1B5BF96-AA1C-EFBC-6EBD-654566444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6"/>
          <a:stretch/>
        </p:blipFill>
        <p:spPr bwMode="auto">
          <a:xfrm>
            <a:off x="1115616" y="2708920"/>
            <a:ext cx="6912768" cy="342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871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B559E-684F-759C-E6B4-05FC495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DA364-39E8-5497-D45E-6708AD19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명령창</a:t>
            </a:r>
            <a:r>
              <a:rPr lang="ko-KR" altLang="en-US" dirty="0"/>
              <a:t> 실행 후 다음 명령어를 입력</a:t>
            </a:r>
            <a:endParaRPr lang="en-US" altLang="ko-KR" dirty="0"/>
          </a:p>
          <a:p>
            <a:pPr lvl="1"/>
            <a:r>
              <a:rPr lang="en-US" altLang="ko-KR" dirty="0"/>
              <a:t>node –v</a:t>
            </a:r>
          </a:p>
          <a:p>
            <a:r>
              <a:rPr lang="en-US" altLang="ko-KR" dirty="0"/>
              <a:t>Node.js</a:t>
            </a:r>
            <a:r>
              <a:rPr lang="ko-KR" altLang="en-US" dirty="0"/>
              <a:t>의 현재 버전이 출력되는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C25B5-76B7-A575-9677-F1ADE25D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2671762"/>
            <a:ext cx="36766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5F264-9FB8-CEF5-00E5-474FEBBC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41D06-3EE5-7F6B-D6C4-709EFD64B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Node.js, </a:t>
            </a:r>
            <a:r>
              <a:rPr lang="en-US" altLang="ko-KR" dirty="0" err="1"/>
              <a:t>Mosquitto</a:t>
            </a:r>
            <a:r>
              <a:rPr lang="en-US" altLang="ko-KR" dirty="0"/>
              <a:t>, MySQL</a:t>
            </a:r>
            <a:r>
              <a:rPr lang="ko-KR" altLang="en-US" dirty="0"/>
              <a:t>이 반드시 설치되어 있어야 함</a:t>
            </a:r>
            <a:endParaRPr lang="en-US" altLang="ko-KR" dirty="0"/>
          </a:p>
          <a:p>
            <a:r>
              <a:rPr lang="ko-KR" altLang="en-US" dirty="0"/>
              <a:t>다음 경로에 접속</a:t>
            </a:r>
            <a:endParaRPr lang="en-US" altLang="ko-KR" dirty="0"/>
          </a:p>
          <a:p>
            <a:pPr lvl="1"/>
            <a:r>
              <a:rPr lang="en-US" altLang="ko-KR" dirty="0"/>
              <a:t>https://github.com/IoTKETI/Mobius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클릭 후 </a:t>
            </a:r>
            <a:r>
              <a:rPr lang="en-US" altLang="ko-KR" dirty="0"/>
              <a:t>Download ZIP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01F1D-F704-A7B9-A257-2A415ED1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564904"/>
            <a:ext cx="866775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CDCBCD-F405-1243-FAB0-E975341EDB69}"/>
              </a:ext>
            </a:extLst>
          </p:cNvPr>
          <p:cNvSpPr/>
          <p:nvPr/>
        </p:nvSpPr>
        <p:spPr>
          <a:xfrm>
            <a:off x="8018366" y="2665512"/>
            <a:ext cx="80210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9F21C3-9485-CA5B-AAA3-61BD84A838CC}"/>
              </a:ext>
            </a:extLst>
          </p:cNvPr>
          <p:cNvSpPr/>
          <p:nvPr/>
        </p:nvSpPr>
        <p:spPr>
          <a:xfrm>
            <a:off x="5076056" y="5689848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339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3C34B-2755-5C5F-50B8-6896DBDE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6C7D2-F461-026A-8E09-D13DE481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C:\Mobius </a:t>
            </a:r>
            <a:r>
              <a:rPr lang="ko-KR" altLang="en-US" dirty="0"/>
              <a:t>폴더를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ABCB46-1256-F168-1E57-2347C05AC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1"/>
          <a:stretch/>
        </p:blipFill>
        <p:spPr>
          <a:xfrm>
            <a:off x="2595562" y="2420888"/>
            <a:ext cx="3952875" cy="2822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4218CD-DFF1-3D5D-787C-CAF9D8F44D4B}"/>
              </a:ext>
            </a:extLst>
          </p:cNvPr>
          <p:cNvSpPr/>
          <p:nvPr/>
        </p:nvSpPr>
        <p:spPr>
          <a:xfrm>
            <a:off x="4139952" y="4509120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78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CA522-3DB6-CC8F-F7D4-ED2AD49C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5A822-389E-44D2-53BC-88DD62587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 받은 압축 파일을 해제 후 아래 파일들을 </a:t>
            </a:r>
            <a:r>
              <a:rPr lang="en-US" altLang="ko-KR" dirty="0"/>
              <a:t>C:\Mobius </a:t>
            </a:r>
            <a:r>
              <a:rPr lang="ko-KR" altLang="en-US" dirty="0"/>
              <a:t>폴더로 복사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38DE19-62B2-EF93-42AE-78B3D560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25" y="1700808"/>
            <a:ext cx="5813350" cy="4425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5B49B8-231B-A3B3-02EE-099E75F6AEC4}"/>
              </a:ext>
            </a:extLst>
          </p:cNvPr>
          <p:cNvSpPr/>
          <p:nvPr/>
        </p:nvSpPr>
        <p:spPr>
          <a:xfrm>
            <a:off x="2843808" y="2564904"/>
            <a:ext cx="1152128" cy="25922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BFD27-6314-70E8-8DDA-5B0F23259AD1}"/>
              </a:ext>
            </a:extLst>
          </p:cNvPr>
          <p:cNvSpPr/>
          <p:nvPr/>
        </p:nvSpPr>
        <p:spPr>
          <a:xfrm>
            <a:off x="5724128" y="3534506"/>
            <a:ext cx="1152128" cy="24867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C35E11D-C38C-5254-A54D-C3CDECF890E3}"/>
              </a:ext>
            </a:extLst>
          </p:cNvPr>
          <p:cNvSpPr/>
          <p:nvPr/>
        </p:nvSpPr>
        <p:spPr>
          <a:xfrm>
            <a:off x="4283968" y="4005064"/>
            <a:ext cx="1152128" cy="720080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600" dirty="0">
                <a:latin typeface="HY동녘B" pitchFamily="18" charset="-127"/>
                <a:ea typeface="HY동녘B" pitchFamily="18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3467733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5D242-4FC1-7464-6B96-B97EC864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0508A-8BC3-9918-D52A-7AFAF18EC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E6A4EE-E894-780F-BC9E-B63224AB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508" y="2108916"/>
            <a:ext cx="2612984" cy="4320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4EFE8F-9699-8391-A1A5-C1C23F4CED39}"/>
              </a:ext>
            </a:extLst>
          </p:cNvPr>
          <p:cNvSpPr/>
          <p:nvPr/>
        </p:nvSpPr>
        <p:spPr>
          <a:xfrm>
            <a:off x="3563888" y="2564904"/>
            <a:ext cx="2314604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352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3393A-2575-844F-1B79-617854C1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B1D2E-35ED-9E9C-8434-B4C1093C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버튼을 클릭하여 </a:t>
            </a:r>
            <a:r>
              <a:rPr lang="en-US" altLang="ko-KR" dirty="0"/>
              <a:t>MySQL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0B2DC6-1ED5-6AF1-27AD-FB5AADB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03" y="1844824"/>
            <a:ext cx="5546794" cy="41764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4C5C18-0522-7E80-3D87-C77B8C4ABA1E}"/>
              </a:ext>
            </a:extLst>
          </p:cNvPr>
          <p:cNvSpPr/>
          <p:nvPr/>
        </p:nvSpPr>
        <p:spPr>
          <a:xfrm>
            <a:off x="1979712" y="2564904"/>
            <a:ext cx="1152128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249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B696-2EB0-524B-6C06-8EA76F22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5C6B9-394A-66DC-5B4D-53ECA98C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시 입력한 암호를 입력 후 </a:t>
            </a:r>
            <a:r>
              <a:rPr lang="en-US" altLang="ko-KR" dirty="0"/>
              <a:t>OK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B02B9-3416-FE9B-4322-9FD39069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2409825"/>
            <a:ext cx="3943350" cy="2038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8F9E77-7A34-A0AC-06E5-153A9F569400}"/>
              </a:ext>
            </a:extLst>
          </p:cNvPr>
          <p:cNvSpPr/>
          <p:nvPr/>
        </p:nvSpPr>
        <p:spPr>
          <a:xfrm>
            <a:off x="4644008" y="3573016"/>
            <a:ext cx="1728192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6A29B-36F8-71EE-B610-9399A393EAE3}"/>
              </a:ext>
            </a:extLst>
          </p:cNvPr>
          <p:cNvSpPr/>
          <p:nvPr/>
        </p:nvSpPr>
        <p:spPr>
          <a:xfrm>
            <a:off x="4907101" y="4104731"/>
            <a:ext cx="720080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8403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8A7DC-24B7-2F7F-47FB-95A9EA82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68140-3BF5-5CA8-6B94-0E86D5C5D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SCHEMAS </a:t>
            </a:r>
            <a:r>
              <a:rPr lang="ko-KR" altLang="en-US" dirty="0"/>
              <a:t>영역의 빈공간에서 마우스 오른쪽 버튼 클릭</a:t>
            </a:r>
            <a:endParaRPr lang="en-US" altLang="ko-KR" dirty="0"/>
          </a:p>
          <a:p>
            <a:r>
              <a:rPr lang="en-US" altLang="ko-KR" dirty="0"/>
              <a:t>Create Schema…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6AE71-6147-C40B-831A-9E819D3B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21" y="1916832"/>
            <a:ext cx="2491358" cy="3888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24F068-5FD3-B2AF-EC51-51DDCC0DBD56}"/>
              </a:ext>
            </a:extLst>
          </p:cNvPr>
          <p:cNvSpPr/>
          <p:nvPr/>
        </p:nvSpPr>
        <p:spPr>
          <a:xfrm>
            <a:off x="3860233" y="5309521"/>
            <a:ext cx="936104" cy="1440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418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13024-FCA5-5FC7-46C3-2297F5C5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FA9B-FD5E-7450-6EB5-29098AF49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 err="1"/>
              <a:t>mobiusdb</a:t>
            </a:r>
            <a:r>
              <a:rPr lang="ko-KR" altLang="en-US" dirty="0"/>
              <a:t>를 입력</a:t>
            </a:r>
            <a:endParaRPr lang="en-US" altLang="ko-KR" dirty="0"/>
          </a:p>
          <a:p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A95F3-8C9B-A813-4B29-AD54DDF1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3" y="1863984"/>
            <a:ext cx="5328594" cy="4563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9DB14D-88CF-4969-B52B-E3A01E742A59}"/>
              </a:ext>
            </a:extLst>
          </p:cNvPr>
          <p:cNvSpPr/>
          <p:nvPr/>
        </p:nvSpPr>
        <p:spPr>
          <a:xfrm>
            <a:off x="2987824" y="1851943"/>
            <a:ext cx="1872208" cy="228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3910ED-053F-56A7-164C-397F36597855}"/>
              </a:ext>
            </a:extLst>
          </p:cNvPr>
          <p:cNvSpPr/>
          <p:nvPr/>
        </p:nvSpPr>
        <p:spPr>
          <a:xfrm>
            <a:off x="6012160" y="6198953"/>
            <a:ext cx="648072" cy="240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76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416C3-EBC0-1E4A-D289-D5CC3898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6BEE33-AEF5-2C38-554A-88BE9FCD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81695-0572-2309-3A4F-311C050E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44824"/>
            <a:ext cx="5904656" cy="4458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E04051-85A0-ED92-C482-A1F2D3E4403B}"/>
              </a:ext>
            </a:extLst>
          </p:cNvPr>
          <p:cNvSpPr/>
          <p:nvPr/>
        </p:nvSpPr>
        <p:spPr>
          <a:xfrm>
            <a:off x="6233356" y="5991070"/>
            <a:ext cx="570892" cy="2296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3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2A4FF-6BB3-AEE0-AC2F-11AC7054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CEEAF0-3012-FDB8-7BA1-391A08C4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6</a:t>
            </a:r>
            <a:r>
              <a:rPr lang="ko-KR" altLang="en-US" dirty="0"/>
              <a:t>개의 모듈로 구성되어 있으며</a:t>
            </a:r>
            <a:r>
              <a:rPr lang="en-US" altLang="ko-KR" dirty="0"/>
              <a:t>, </a:t>
            </a:r>
            <a:r>
              <a:rPr lang="ko-KR" altLang="en-US" dirty="0"/>
              <a:t>각각의 모듈 간 통신을 통해 사물과 </a:t>
            </a:r>
            <a:r>
              <a:rPr lang="ko-KR" altLang="en-US" dirty="0" err="1"/>
              <a:t>모비우스</a:t>
            </a:r>
            <a:r>
              <a:rPr lang="ko-KR" altLang="en-US" dirty="0"/>
              <a:t> 간의 연동을 수행하는 역할을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응용관리자</a:t>
            </a:r>
            <a:r>
              <a:rPr lang="en-US" altLang="ko-KR" dirty="0"/>
              <a:t>, </a:t>
            </a:r>
            <a:r>
              <a:rPr lang="ko-KR" altLang="en-US" dirty="0"/>
              <a:t>사물관리자</a:t>
            </a:r>
            <a:r>
              <a:rPr lang="en-US" altLang="ko-KR" dirty="0"/>
              <a:t>, </a:t>
            </a:r>
            <a:r>
              <a:rPr lang="ko-KR" altLang="en-US" dirty="0"/>
              <a:t>자원관리자</a:t>
            </a:r>
            <a:r>
              <a:rPr lang="en-US" altLang="ko-KR" dirty="0"/>
              <a:t>, </a:t>
            </a:r>
            <a:r>
              <a:rPr lang="ko-KR" altLang="en-US" dirty="0"/>
              <a:t>보안관리자</a:t>
            </a:r>
            <a:r>
              <a:rPr lang="en-US" altLang="ko-KR" dirty="0"/>
              <a:t>, </a:t>
            </a:r>
            <a:r>
              <a:rPr lang="ko-KR" altLang="en-US" dirty="0"/>
              <a:t>통신관리자</a:t>
            </a:r>
            <a:r>
              <a:rPr lang="en-US" altLang="ko-KR" dirty="0"/>
              <a:t>, </a:t>
            </a:r>
            <a:r>
              <a:rPr lang="ko-KR" altLang="en-US" dirty="0"/>
              <a:t>장치관리자 등 </a:t>
            </a:r>
            <a:r>
              <a:rPr lang="en-US" altLang="ko-KR" dirty="0"/>
              <a:t>6</a:t>
            </a:r>
            <a:r>
              <a:rPr lang="ko-KR" altLang="en-US" dirty="0"/>
              <a:t>가지 코어 블록</a:t>
            </a:r>
            <a:r>
              <a:rPr lang="en-US" altLang="ko-KR" dirty="0"/>
              <a:t>(Core Block)</a:t>
            </a:r>
            <a:r>
              <a:rPr lang="ko-KR" altLang="en-US" dirty="0"/>
              <a:t>으로 이루어져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ACC8018-4718-7A5F-5511-F3212682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/>
          <a:stretch/>
        </p:blipFill>
        <p:spPr bwMode="auto">
          <a:xfrm>
            <a:off x="899592" y="2564904"/>
            <a:ext cx="7344816" cy="37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79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8DD72-E83D-9342-7773-6C6B38D4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00662-23B2-8331-AE9C-2296EF98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4D7D4-9F4F-C9D6-477E-0E2174350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48" y="1844824"/>
            <a:ext cx="5904656" cy="44586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9B261C-6CC8-68B1-C420-3650EEB8F067}"/>
              </a:ext>
            </a:extLst>
          </p:cNvPr>
          <p:cNvSpPr/>
          <p:nvPr/>
        </p:nvSpPr>
        <p:spPr>
          <a:xfrm>
            <a:off x="6233356" y="5991070"/>
            <a:ext cx="570892" cy="2296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7883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29DF5-4FD3-417A-4774-37157CAB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FB81-9DDD-D91B-B17D-8F89A752E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SCHEMAS</a:t>
            </a:r>
            <a:r>
              <a:rPr lang="ko-KR" altLang="en-US" dirty="0"/>
              <a:t>의 </a:t>
            </a:r>
            <a:r>
              <a:rPr lang="en-US" altLang="ko-KR" dirty="0" err="1"/>
              <a:t>mobiusdb</a:t>
            </a:r>
            <a:r>
              <a:rPr lang="ko-KR" altLang="en-US" dirty="0"/>
              <a:t>를 마우스 오른쪽 버튼으로 클릭</a:t>
            </a:r>
            <a:endParaRPr lang="en-US" altLang="ko-KR" dirty="0"/>
          </a:p>
          <a:p>
            <a:r>
              <a:rPr lang="en-US" altLang="ko-KR" dirty="0"/>
              <a:t>Set as Default Schema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913A4-3B46-393D-CB3E-3DBBB707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519362"/>
            <a:ext cx="3476625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5A178A-3829-05CB-B3DB-ABD9289DFDC2}"/>
              </a:ext>
            </a:extLst>
          </p:cNvPr>
          <p:cNvSpPr/>
          <p:nvPr/>
        </p:nvSpPr>
        <p:spPr>
          <a:xfrm>
            <a:off x="3804851" y="2794745"/>
            <a:ext cx="187220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038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58F3E-8691-5063-F791-B9CB0EED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64F3F-E123-7F30-AB85-369D1B1EE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Import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18338E-2682-18BC-F17B-F730B12C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714500"/>
            <a:ext cx="5553075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DE866E-A3A8-C206-46DA-402EA1D5E575}"/>
              </a:ext>
            </a:extLst>
          </p:cNvPr>
          <p:cNvSpPr/>
          <p:nvPr/>
        </p:nvSpPr>
        <p:spPr>
          <a:xfrm>
            <a:off x="4139952" y="3429000"/>
            <a:ext cx="266429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40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564A-B0FC-0031-3A23-C1739DB5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CB3E-5585-870D-CCA9-6AF064A56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self-Contained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선택 후 아래 경로를 불러오기</a:t>
            </a:r>
            <a:endParaRPr lang="en-US" altLang="ko-KR" dirty="0"/>
          </a:p>
          <a:p>
            <a:pPr lvl="1"/>
            <a:r>
              <a:rPr lang="en-US" altLang="ko-KR" dirty="0"/>
              <a:t>C:\Mobius\mobius\mobiusdb.sql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Default Target Schema</a:t>
            </a:r>
            <a:r>
              <a:rPr lang="ko-KR" altLang="en-US" dirty="0"/>
              <a:t>에서 </a:t>
            </a:r>
            <a:r>
              <a:rPr lang="en-US" altLang="ko-KR" dirty="0" err="1"/>
              <a:t>mobiusdb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 err="1"/>
              <a:t>StartImport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F45ECA-A8AC-78F7-3CB3-39FC0F53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37"/>
          <a:stretch/>
        </p:blipFill>
        <p:spPr>
          <a:xfrm>
            <a:off x="1187624" y="2178509"/>
            <a:ext cx="6768752" cy="2902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63B2F4-F630-1F88-079E-A30CC7972492}"/>
              </a:ext>
            </a:extLst>
          </p:cNvPr>
          <p:cNvSpPr/>
          <p:nvPr/>
        </p:nvSpPr>
        <p:spPr>
          <a:xfrm>
            <a:off x="1331640" y="3494170"/>
            <a:ext cx="655272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B47A37-5988-26F9-21B4-FB93389B266C}"/>
              </a:ext>
            </a:extLst>
          </p:cNvPr>
          <p:cNvSpPr/>
          <p:nvPr/>
        </p:nvSpPr>
        <p:spPr>
          <a:xfrm>
            <a:off x="2339752" y="4161289"/>
            <a:ext cx="2520280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357C2C-767E-094F-6A5A-5C46ED48D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35"/>
          <a:stretch/>
        </p:blipFill>
        <p:spPr>
          <a:xfrm>
            <a:off x="1185801" y="5297616"/>
            <a:ext cx="6768752" cy="1463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79CDCF5-0E98-F87E-8119-096E8098F44A}"/>
              </a:ext>
            </a:extLst>
          </p:cNvPr>
          <p:cNvSpPr/>
          <p:nvPr/>
        </p:nvSpPr>
        <p:spPr>
          <a:xfrm>
            <a:off x="7326592" y="6536864"/>
            <a:ext cx="648072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25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3BDB3-3AC3-CEEA-6D29-1493A8A4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8C6CB-32D9-72F2-2A86-DC8ED312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</a:t>
            </a:r>
            <a:r>
              <a:rPr lang="ko-KR" altLang="en-US" dirty="0"/>
              <a:t>가 모두 진행된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4530E9-834D-84E6-39DD-A4D23D32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200800" cy="2436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0330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6BDE8-0AD5-F565-B85D-3077781B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6F479-22C7-170F-8E7F-68939335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SCHEMAS</a:t>
            </a:r>
            <a:r>
              <a:rPr lang="ko-KR" altLang="en-US" dirty="0"/>
              <a:t>에서 </a:t>
            </a:r>
            <a:r>
              <a:rPr lang="en-US" altLang="ko-KR" dirty="0" err="1"/>
              <a:t>mobiusdb</a:t>
            </a:r>
            <a:r>
              <a:rPr lang="ko-KR" altLang="en-US" dirty="0"/>
              <a:t>를 마우스 오른쪽 버튼으로 클릭</a:t>
            </a:r>
            <a:endParaRPr lang="en-US" altLang="ko-KR" dirty="0"/>
          </a:p>
          <a:p>
            <a:r>
              <a:rPr lang="en-US" altLang="ko-KR" dirty="0"/>
              <a:t>Refresh All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E99CC-73DE-EE17-7128-C1DFDAF0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2067442"/>
            <a:ext cx="333375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AE43C2-8D1F-B86C-B545-F8D99580AC78}"/>
              </a:ext>
            </a:extLst>
          </p:cNvPr>
          <p:cNvSpPr/>
          <p:nvPr/>
        </p:nvSpPr>
        <p:spPr>
          <a:xfrm>
            <a:off x="4067944" y="5724447"/>
            <a:ext cx="1872208" cy="2006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423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F8801-050F-F2FC-49A0-6EB3DF6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752F3-BE4C-52CD-E591-F4282932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Tables</a:t>
            </a:r>
            <a:r>
              <a:rPr lang="ko-KR" altLang="en-US" dirty="0"/>
              <a:t>에 새로운 테이블들이 추가된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0E1161-3EC6-31D8-97D5-BD779767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3212976"/>
            <a:ext cx="2381250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21F6FE-CD53-5F90-FF5A-00E309384616}"/>
              </a:ext>
            </a:extLst>
          </p:cNvPr>
          <p:cNvSpPr/>
          <p:nvPr/>
        </p:nvSpPr>
        <p:spPr>
          <a:xfrm>
            <a:off x="3779912" y="3542358"/>
            <a:ext cx="720080" cy="1008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00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F19E2-6949-F6B9-053B-CB684E9E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94652-50A0-49E5-30C6-5C6AF9DE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명령창을 실행하여 다음 명령을 입력</a:t>
            </a:r>
            <a:endParaRPr lang="en-US" altLang="ko-KR" dirty="0"/>
          </a:p>
          <a:p>
            <a:pPr lvl="1"/>
            <a:r>
              <a:rPr lang="en-US" altLang="ko-KR" dirty="0"/>
              <a:t>cd C:\Mobius</a:t>
            </a:r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37685-AA7B-63FB-2C96-47469524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2695575"/>
            <a:ext cx="38385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86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A6F6F-74EC-2F77-DD36-9C7EC195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F2AA7-DF5A-0D33-819D-8D13EC4E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결과가 출력되는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972E5A-4A0F-40EE-5787-E7EF05E2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19" y="1988840"/>
            <a:ext cx="6884362" cy="36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28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9ECF4-B839-A661-2A46-AFEF74310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8049F-13C0-2A13-5D08-CD9341A6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명령창에서 다음 명령을 입력</a:t>
            </a:r>
            <a:endParaRPr lang="en-US" altLang="ko-KR" dirty="0"/>
          </a:p>
          <a:p>
            <a:pPr lvl="1"/>
            <a:r>
              <a:rPr lang="en-US" altLang="ko-KR" dirty="0"/>
              <a:t>node mobius.js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db.connect</a:t>
            </a:r>
            <a:r>
              <a:rPr lang="en-US" altLang="ko-KR" dirty="0"/>
              <a:t>] No Connection</a:t>
            </a:r>
            <a:r>
              <a:rPr lang="ko-KR" altLang="en-US" dirty="0"/>
              <a:t>이 출력된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87D999-98EC-B270-B6C7-1CB27831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3028950"/>
            <a:ext cx="26003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73512"/>
      </p:ext>
    </p:extLst>
  </p:cSld>
  <p:clrMapOvr>
    <a:masterClrMapping/>
  </p:clrMapOvr>
</p:sld>
</file>

<file path=ppt/theme/theme1.xml><?xml version="1.0" encoding="utf-8"?>
<a:theme xmlns:a="http://schemas.openxmlformats.org/drawingml/2006/main" name="bindsoft_ppt 템플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016.09.12 edg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bindsoft_ppt 템플릿</Template>
  <TotalTime>2347</TotalTime>
  <Words>5451</Words>
  <Application>Microsoft Office PowerPoint</Application>
  <PresentationFormat>화면 슬라이드 쇼(4:3)</PresentationFormat>
  <Paragraphs>1178</Paragraphs>
  <Slides>284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284</vt:i4>
      </vt:variant>
    </vt:vector>
  </HeadingPairs>
  <TitlesOfParts>
    <vt:vector size="292" baseType="lpstr">
      <vt:lpstr>HY견고딕</vt:lpstr>
      <vt:lpstr>HY동녘B</vt:lpstr>
      <vt:lpstr>맑은 고딕</vt:lpstr>
      <vt:lpstr>휴먼모음T</vt:lpstr>
      <vt:lpstr>Arial</vt:lpstr>
      <vt:lpstr>Wingdings</vt:lpstr>
      <vt:lpstr>bindsoft_ppt 템플릿</vt:lpstr>
      <vt:lpstr>2016.09.12 edge theme</vt:lpstr>
      <vt:lpstr>Mobius 플랫폼  iot 네트워크 시스템</vt:lpstr>
      <vt:lpstr>실습 환경 소개</vt:lpstr>
      <vt:lpstr>Mobius</vt:lpstr>
      <vt:lpstr>Mobius</vt:lpstr>
      <vt:lpstr>Mobius</vt:lpstr>
      <vt:lpstr>Mobius</vt:lpstr>
      <vt:lpstr>Mobius</vt:lpstr>
      <vt:lpstr>&amp;Cube</vt:lpstr>
      <vt:lpstr>&amp;Cube</vt:lpstr>
      <vt:lpstr>&amp;Cube</vt:lpstr>
      <vt:lpstr>&amp;Cube</vt:lpstr>
      <vt:lpstr>&amp;Cube</vt:lpstr>
      <vt:lpstr>&amp;Cube</vt:lpstr>
      <vt:lpstr>&amp;Cube</vt:lpstr>
      <vt:lpstr>&amp;Cube</vt:lpstr>
      <vt:lpstr>&amp;Cube</vt:lpstr>
      <vt:lpstr>&amp;Cube-Thyme</vt:lpstr>
      <vt:lpstr>&amp;Cube-Thyme</vt:lpstr>
      <vt:lpstr>실습 환경 구성 및 사양</vt:lpstr>
      <vt:lpstr>윈도우 환경 구축</vt:lpstr>
      <vt:lpstr>실습에 앞서</vt:lpstr>
      <vt:lpstr>전체 실습 환경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Mosquitto(MQTT Broker) 설치</vt:lpstr>
      <vt:lpstr>Mosquitto 설치</vt:lpstr>
      <vt:lpstr>Mosquitto 설치</vt:lpstr>
      <vt:lpstr>Mosquitto 설치</vt:lpstr>
      <vt:lpstr>Mosquitto 설치</vt:lpstr>
      <vt:lpstr>Mosquitto 설치</vt:lpstr>
      <vt:lpstr>Mosquitto 설치</vt:lpstr>
      <vt:lpstr>Mosquitto 설치</vt:lpstr>
      <vt:lpstr>Mosquitto 설치</vt:lpstr>
      <vt:lpstr>Mosquitto 실행</vt:lpstr>
      <vt:lpstr>Mosquitto 실행</vt:lpstr>
      <vt:lpstr>Mosquitto 실행</vt:lpstr>
      <vt:lpstr>Mosquitto 실행</vt:lpstr>
      <vt:lpstr>Mosquitto 실행</vt:lpstr>
      <vt:lpstr>Mosquitto 테스트</vt:lpstr>
      <vt:lpstr>Mosquitto 테스트</vt:lpstr>
      <vt:lpstr>Node.js 설치</vt:lpstr>
      <vt:lpstr>Node.js 설치</vt:lpstr>
      <vt:lpstr>Node.js 설치</vt:lpstr>
      <vt:lpstr>Node.js 설치</vt:lpstr>
      <vt:lpstr>Node.js 설치</vt:lpstr>
      <vt:lpstr>Node.js 설치</vt:lpstr>
      <vt:lpstr>Node.js 설치</vt:lpstr>
      <vt:lpstr>Node.js 설치</vt:lpstr>
      <vt:lpstr>Node.js 설치</vt:lpstr>
      <vt:lpstr>Node.js 환경설정</vt:lpstr>
      <vt:lpstr>Node.js 환경설정</vt:lpstr>
      <vt:lpstr>Node.js 환경설정</vt:lpstr>
      <vt:lpstr>Node.js 환경설정</vt:lpstr>
      <vt:lpstr>Node.js 환경설정</vt:lpstr>
      <vt:lpstr>Node.js 환경설정</vt:lpstr>
      <vt:lpstr>Node.js 환경설정</vt:lpstr>
      <vt:lpstr>Node.js 환경설정</vt:lpstr>
      <vt:lpstr>Node.js 환경설정</vt:lpstr>
      <vt:lpstr>Mobius 설치</vt:lpstr>
      <vt:lpstr>Mobius 설치</vt:lpstr>
      <vt:lpstr>Mobius 설치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설치</vt:lpstr>
      <vt:lpstr>Mobius 설치</vt:lpstr>
      <vt:lpstr>Mobius 환경설정</vt:lpstr>
      <vt:lpstr>Mobius 환경설정</vt:lpstr>
      <vt:lpstr>Mobius 실행</vt:lpstr>
      <vt:lpstr>Mobius 실행</vt:lpstr>
      <vt:lpstr>XAMPP 설치</vt:lpstr>
      <vt:lpstr>XAMPP 설치</vt:lpstr>
      <vt:lpstr>XAMPP 설치</vt:lpstr>
      <vt:lpstr>XAMPP 설치</vt:lpstr>
      <vt:lpstr>XAMPP 설치</vt:lpstr>
      <vt:lpstr>XAMPP 설치</vt:lpstr>
      <vt:lpstr>XAMPP 설치</vt:lpstr>
      <vt:lpstr>XAMPP 설치</vt:lpstr>
      <vt:lpstr>XAMPP 설치</vt:lpstr>
      <vt:lpstr>XAMPP 실행</vt:lpstr>
      <vt:lpstr>XAMPP 실행</vt:lpstr>
      <vt:lpstr>XAMPP 실행</vt:lpstr>
      <vt:lpstr>Freeboard 설치</vt:lpstr>
      <vt:lpstr>Freeboard 설치</vt:lpstr>
      <vt:lpstr>Freeboard 설치</vt:lpstr>
      <vt:lpstr>Freeboard 설치</vt:lpstr>
      <vt:lpstr>Freeboard 설치</vt:lpstr>
      <vt:lpstr>Freeboard 설치</vt:lpstr>
      <vt:lpstr>Freeboard 설치</vt:lpstr>
      <vt:lpstr>Freeboard 실행</vt:lpstr>
      <vt:lpstr>Resource Browser 설치</vt:lpstr>
      <vt:lpstr>Resource Browser 설치</vt:lpstr>
      <vt:lpstr>Resource Browser 설치</vt:lpstr>
      <vt:lpstr>Resource Browser 설치</vt:lpstr>
      <vt:lpstr>Resource Browser 설치</vt:lpstr>
      <vt:lpstr>Resource Browser 설치</vt:lpstr>
      <vt:lpstr>Resource Browser 설치</vt:lpstr>
      <vt:lpstr>Resource Browser 실행</vt:lpstr>
      <vt:lpstr>Device Simulator 설치</vt:lpstr>
      <vt:lpstr>Device Simulator 설치</vt:lpstr>
      <vt:lpstr>Device Simulator 설치</vt:lpstr>
      <vt:lpstr>Device Simulator 설치</vt:lpstr>
      <vt:lpstr>Device Simulator 설치</vt:lpstr>
      <vt:lpstr>Device Simulator 실행</vt:lpstr>
      <vt:lpstr>Device Simulator 실행</vt:lpstr>
      <vt:lpstr>Postman 설치</vt:lpstr>
      <vt:lpstr>Postman 실행</vt:lpstr>
      <vt:lpstr>Postman 실행</vt:lpstr>
      <vt:lpstr>Postman 환경설정</vt:lpstr>
      <vt:lpstr>Postman 환경설정</vt:lpstr>
      <vt:lpstr>Postman 환경설정</vt:lpstr>
      <vt:lpstr>Postman 환경설정</vt:lpstr>
      <vt:lpstr>Postman 환경설정</vt:lpstr>
      <vt:lpstr>Postman 환경설정</vt:lpstr>
      <vt:lpstr>Postman 환경설정</vt:lpstr>
      <vt:lpstr>Postman 환경설정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Postman 으로 디바이스 등록, 데이터 전송, 조회하기</vt:lpstr>
      <vt:lpstr>Postman 으로 디바이스 등록, 데이터 전송, 조회하기 (ar생성)</vt:lpstr>
      <vt:lpstr>Postman 으로 디바이스 등록, 데이터 전송, 조회하기 (ar생성)</vt:lpstr>
      <vt:lpstr>Postman 으로 디바이스 등록, 데이터 전송, 조회하기 (ar생성)</vt:lpstr>
      <vt:lpstr>Postman 으로 디바이스 등록, 데이터 전송, 조회하기 (ar생성)</vt:lpstr>
      <vt:lpstr>Postman 으로 디바이스 등록, 데이터 전송, 조회하기 (cnt 생성)</vt:lpstr>
      <vt:lpstr>Postman 으로 디바이스 등록, 데이터 전송, 조회하기 (cnt 생성)</vt:lpstr>
      <vt:lpstr>Postman 으로 디바이스 등록, 데이터 전송, 조회하기 (cnt 생성)</vt:lpstr>
      <vt:lpstr>Postman 으로 디바이스 등록, 데이터 전송, 조회하기 (cnt 생성)</vt:lpstr>
      <vt:lpstr>Postman 으로 디바이스 등록, 데이터 전송, 조회하기 (cin 생성)</vt:lpstr>
      <vt:lpstr>Postman 으로 디바이스 등록, 데이터 전송, 조회하기 (cin 생성)</vt:lpstr>
      <vt:lpstr>Postman 으로 디바이스 등록, 데이터 전송, 조회하기 (cin 생성)</vt:lpstr>
      <vt:lpstr>Postman 으로 디바이스 등록, 데이터 전송, 조회하기 (cin 생성)</vt:lpstr>
      <vt:lpstr>Postman 으로 디바이스 등록, 데이터 전송, 조회하기 (discovery)</vt:lpstr>
      <vt:lpstr>Postman 으로 디바이스 등록, 데이터 전송, 조회하기 (discovery)</vt:lpstr>
      <vt:lpstr>Postman 으로 디바이스 등록, 데이터 전송, 조회하기 (discovery)</vt:lpstr>
      <vt:lpstr>Postman 으로 디바이스 등록, 데이터 전송, 조회하기 (discovery)</vt:lpstr>
      <vt:lpstr>Postman 으로 디바이스 등록, 데이터 전송, 조회하기 (discovery)</vt:lpstr>
      <vt:lpstr>Postman 으로 디바이스 등록, 데이터 전송, 조회하기</vt:lpstr>
      <vt:lpstr>라즈베리파이 환경 구축</vt:lpstr>
      <vt:lpstr>실습에 앞서</vt:lpstr>
      <vt:lpstr>라즈베리파이 OS 설치</vt:lpstr>
      <vt:lpstr>라즈베리파이 OS 설치</vt:lpstr>
      <vt:lpstr>라즈베리파이 OS 설치</vt:lpstr>
      <vt:lpstr>라즈베리파이 OS 설치</vt:lpstr>
      <vt:lpstr>라즈베리파이 OS 설치</vt:lpstr>
      <vt:lpstr>라즈베리파이 OS 설치</vt:lpstr>
      <vt:lpstr>라즈베리파이 센서/액츄에이터 연결</vt:lpstr>
      <vt:lpstr>라즈베리파이 개발환경 구축</vt:lpstr>
      <vt:lpstr>라즈베리파이 개발환경 구축</vt:lpstr>
      <vt:lpstr>라즈베리파이 개발환경 구축</vt:lpstr>
      <vt:lpstr>라즈베리파이 개발환경 구축</vt:lpstr>
      <vt:lpstr>라즈베리파이 개발환경 구축</vt:lpstr>
      <vt:lpstr>nCube-Thyme 구축</vt:lpstr>
      <vt:lpstr>nCube-Thyme 구축</vt:lpstr>
      <vt:lpstr>nCube-Thyme 구축</vt:lpstr>
      <vt:lpstr>nCube-Thyme 구축</vt:lpstr>
      <vt:lpstr>nCube-Thyme 구축</vt:lpstr>
      <vt:lpstr>PIR 센서 예제</vt:lpstr>
      <vt:lpstr>PIR 센서 예제</vt:lpstr>
      <vt:lpstr>tas_PIR.js</vt:lpstr>
      <vt:lpstr>tas_PIR.js</vt:lpstr>
      <vt:lpstr>PIR 센서 예제</vt:lpstr>
      <vt:lpstr>PIR 센서 예제</vt:lpstr>
      <vt:lpstr>PIR 센서 예제</vt:lpstr>
      <vt:lpstr>PIR 센서 예제</vt:lpstr>
      <vt:lpstr>LED 제어 예제</vt:lpstr>
      <vt:lpstr>led_ctl.js</vt:lpstr>
      <vt:lpstr>led_ctl.js</vt:lpstr>
      <vt:lpstr>LED 제어 예제</vt:lpstr>
      <vt:lpstr>LED 제어 예제</vt:lpstr>
      <vt:lpstr>led_onoff.js</vt:lpstr>
      <vt:lpstr>LED 제어 예제</vt:lpstr>
      <vt:lpstr>아두이노 환경 구축</vt:lpstr>
      <vt:lpstr>실습에 앞서</vt:lpstr>
      <vt:lpstr>아두이노 센서/액츄에이터 연결</vt:lpstr>
      <vt:lpstr>아두이노와 PC 연결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보드 설치</vt:lpstr>
      <vt:lpstr>보드 설치</vt:lpstr>
      <vt:lpstr>보드 설치</vt:lpstr>
      <vt:lpstr>보드 설치</vt:lpstr>
      <vt:lpstr>보드 설치</vt:lpstr>
      <vt:lpstr>보드 설치</vt:lpstr>
      <vt:lpstr>보드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예제 불러오기</vt:lpstr>
      <vt:lpstr>예제 불러오기</vt:lpstr>
      <vt:lpstr>예제 불러오기</vt:lpstr>
      <vt:lpstr>예제 불러오기</vt:lpstr>
      <vt:lpstr>예제 불러오기</vt:lpstr>
      <vt:lpstr>예제 불러오기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creator>sungsuk sim</dc:creator>
  <cp:lastModifiedBy>Sugil</cp:lastModifiedBy>
  <cp:revision>486</cp:revision>
  <dcterms:created xsi:type="dcterms:W3CDTF">2023-03-20T05:52:50Z</dcterms:created>
  <dcterms:modified xsi:type="dcterms:W3CDTF">2023-05-04T04:07:35Z</dcterms:modified>
</cp:coreProperties>
</file>